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9" r:id="rId4"/>
    <p:sldId id="260" r:id="rId5"/>
    <p:sldId id="261" r:id="rId6"/>
    <p:sldId id="262" r:id="rId7"/>
    <p:sldId id="263"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42" d="100"/>
          <a:sy n="42" d="100"/>
        </p:scale>
        <p:origin x="-132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2">
        <a:schemeClr val="bg2"/>
      </p:bgRef>
    </p:bg>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شكل حر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وان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19" name="عنصر نائب للتذييل 18"/>
          <p:cNvSpPr>
            <a:spLocks noGrp="1"/>
          </p:cNvSpPr>
          <p:nvPr>
            <p:ph type="ftr" sz="quarter" idx="11"/>
          </p:nvPr>
        </p:nvSpPr>
        <p:spPr/>
        <p:txBody>
          <a:bodyPr/>
          <a:lstStyle/>
          <a:p>
            <a:endParaRPr lang="ar-SA" dirty="0"/>
          </a:p>
        </p:txBody>
      </p:sp>
      <p:sp>
        <p:nvSpPr>
          <p:cNvPr id="27" name="عنصر نائب لرقم الشريحة 26"/>
          <p:cNvSpPr>
            <a:spLocks noGrp="1"/>
          </p:cNvSpPr>
          <p:nvPr>
            <p:ph type="sldNum" sz="quarter" idx="12"/>
          </p:nvPr>
        </p:nvSpPr>
        <p:spPr/>
        <p:txBody>
          <a:bodyPr/>
          <a:lstStyle/>
          <a:p>
            <a:fld id="{7C60A6E0-78E0-47D3-B264-3B2655E15500}" type="slidenum">
              <a:rPr lang="ar-SA" smtClean="0"/>
              <a:t>‹#›</a:t>
            </a:fld>
            <a:endParaRPr lang="ar-SA" dirty="0"/>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2"/>
      </p:bgRef>
    </p:bg>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شكل حر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عنوان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7C60A6E0-78E0-47D3-B264-3B2655E15500}" type="slidenum">
              <a:rPr lang="ar-SA" smtClean="0"/>
              <a:t>‹#›</a:t>
            </a:fld>
            <a:endParaRPr lang="ar-SA" dirty="0"/>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7467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320"/>
            <a:ext cx="7470648" cy="1143000"/>
          </a:xfrm>
        </p:spPr>
        <p:txBody>
          <a:bodyPr anchor="ctr"/>
          <a:lstStyle>
            <a:lvl1pPr algn="l">
              <a:defRPr sz="4600"/>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8" name="عنصر نائب لرقم الشريحة 7"/>
          <p:cNvSpPr>
            <a:spLocks noGrp="1"/>
          </p:cNvSpPr>
          <p:nvPr>
            <p:ph type="sldNum" sz="quarter" idx="11"/>
          </p:nvPr>
        </p:nvSpPr>
        <p:spPr/>
        <p:txBody>
          <a:bodyPr/>
          <a:lstStyle/>
          <a:p>
            <a:fld id="{7C60A6E0-78E0-47D3-B264-3B2655E15500}" type="slidenum">
              <a:rPr lang="ar-SA" smtClean="0"/>
              <a:t>‹#›</a:t>
            </a:fld>
            <a:endParaRPr lang="ar-SA" dirty="0"/>
          </a:p>
        </p:txBody>
      </p:sp>
      <p:sp>
        <p:nvSpPr>
          <p:cNvPr id="9" name="عنصر نائب للتذييل 8"/>
          <p:cNvSpPr>
            <a:spLocks noGrp="1"/>
          </p:cNvSpPr>
          <p:nvPr>
            <p:ph type="ftr" sz="quarter" idx="12"/>
          </p:nvPr>
        </p:nvSpPr>
        <p:spPr/>
        <p:txBody>
          <a:bodyPr/>
          <a:lstStyle/>
          <a:p>
            <a:endParaRPr lang="ar-SA" dirty="0"/>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AB21AAD7-7F8B-40D2-82C8-2FF9792D31BB}" type="datetimeFigureOut">
              <a:rPr lang="ar-SA" smtClean="0"/>
              <a:t>27/05/1434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a:xfrm>
            <a:off x="8156448" y="6422064"/>
            <a:ext cx="762000" cy="365125"/>
          </a:xfrm>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457200" y="6422064"/>
            <a:ext cx="2133600" cy="365125"/>
          </a:xfrm>
        </p:spPr>
        <p:txBody>
          <a:bodyPr/>
          <a:lstStyle/>
          <a:p>
            <a:fld id="{AB21AAD7-7F8B-40D2-82C8-2FF9792D31BB}" type="datetimeFigureOut">
              <a:rPr lang="ar-SA" smtClean="0"/>
              <a:t>27/05/1434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7C60A6E0-78E0-47D3-B264-3B2655E15500}" type="slidenum">
              <a:rPr lang="ar-SA" smtClean="0"/>
              <a:t>‹#›</a:t>
            </a:fld>
            <a:endParaRPr lang="ar-SA" dirty="0"/>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شكل حر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شكل حر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صر نائب للعنوان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B21AAD7-7F8B-40D2-82C8-2FF9792D31BB}" type="datetimeFigureOut">
              <a:rPr lang="ar-SA" smtClean="0"/>
              <a:t>27/05/1434</a:t>
            </a:fld>
            <a:endParaRPr lang="ar-SA" dirty="0"/>
          </a:p>
        </p:txBody>
      </p:sp>
      <p:sp>
        <p:nvSpPr>
          <p:cNvPr id="22" name="عنصر نائب للتذييل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ar-SA" dirty="0"/>
          </a:p>
        </p:txBody>
      </p:sp>
      <p:sp>
        <p:nvSpPr>
          <p:cNvPr id="18" name="عنصر نائب لرقم الشريحة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C60A6E0-78E0-47D3-B264-3B2655E15500}" type="slidenum">
              <a:rPr lang="ar-SA" smtClean="0"/>
              <a:t>‹#›</a:t>
            </a:fld>
            <a:endParaRPr lang="ar-SA"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txStyles>
    <p:titleStyle>
      <a:lvl1pPr algn="l" rtl="1" eaLnBrk="1" latinLnBrk="0" hangingPunct="1">
        <a:spcBef>
          <a:spcPct val="0"/>
        </a:spcBef>
        <a:buNone/>
        <a:defRPr kumimoji="0" sz="4600" kern="1200">
          <a:solidFill>
            <a:schemeClr val="tx1"/>
          </a:solidFill>
          <a:latin typeface="+mj-lt"/>
          <a:ea typeface="+mj-ea"/>
          <a:cs typeface="+mj-cs"/>
        </a:defRPr>
      </a:lvl1pPr>
    </p:titleStyle>
    <p:bodyStyle>
      <a:lvl1pPr marL="420624"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r" rtl="1"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r" rtl="1"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r" rtl="1"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r" rtl="1"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r" rtl="1"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r" rtl="1"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3568" y="692696"/>
            <a:ext cx="7772400" cy="1755626"/>
          </a:xfrm>
        </p:spPr>
        <p:txBody>
          <a:bodyPr>
            <a:noAutofit/>
          </a:bodyPr>
          <a:lstStyle/>
          <a:p>
            <a:pPr algn="ctr" rtl="0"/>
            <a:r>
              <a:rPr lang="en-US" sz="3600" dirty="0" smtClean="0">
                <a:latin typeface="Times New Roman" pitchFamily="18" charset="0"/>
                <a:cs typeface="Times New Roman" pitchFamily="18" charset="0"/>
              </a:rPr>
              <a:t>Corporate Mergers under the Rules of Competition Protection in the European  Union</a:t>
            </a:r>
            <a:endParaRPr lang="en-US" sz="3600" dirty="0">
              <a:latin typeface="Times New Roman" pitchFamily="18" charset="0"/>
              <a:cs typeface="Times New Roman" pitchFamily="18" charset="0"/>
            </a:endParaRPr>
          </a:p>
        </p:txBody>
      </p:sp>
      <p:sp>
        <p:nvSpPr>
          <p:cNvPr id="3" name="عنوان فرعي 2"/>
          <p:cNvSpPr>
            <a:spLocks noGrp="1"/>
          </p:cNvSpPr>
          <p:nvPr>
            <p:ph type="subTitle" idx="1"/>
          </p:nvPr>
        </p:nvSpPr>
        <p:spPr>
          <a:xfrm>
            <a:off x="971600" y="3645024"/>
            <a:ext cx="7128792" cy="1752600"/>
          </a:xfrm>
        </p:spPr>
        <p:txBody>
          <a:bodyPr>
            <a:normAutofit fontScale="92500" lnSpcReduction="20000"/>
          </a:bodyPr>
          <a:lstStyle/>
          <a:p>
            <a:pPr algn="ctr" rtl="0"/>
            <a:r>
              <a:rPr lang="en-US" sz="3500" b="1" dirty="0" smtClean="0">
                <a:solidFill>
                  <a:schemeClr val="tx1"/>
                </a:solidFill>
                <a:latin typeface="Times New Roman" pitchFamily="18" charset="0"/>
                <a:cs typeface="Times New Roman" pitchFamily="18" charset="0"/>
              </a:rPr>
              <a:t>The Merger Regulation</a:t>
            </a:r>
          </a:p>
          <a:p>
            <a:pPr algn="ctr" rtl="0"/>
            <a:r>
              <a:rPr lang="en-US" sz="3500" b="1" dirty="0" smtClean="0">
                <a:solidFill>
                  <a:schemeClr val="tx1"/>
                </a:solidFill>
                <a:latin typeface="Times New Roman" pitchFamily="18" charset="0"/>
                <a:cs typeface="Times New Roman" pitchFamily="18" charset="0"/>
              </a:rPr>
              <a:t> 139/2004 OJ L24/1</a:t>
            </a:r>
          </a:p>
          <a:p>
            <a:pPr algn="ctr" rtl="0"/>
            <a:endParaRPr lang="en-US" sz="2800" dirty="0" smtClean="0">
              <a:solidFill>
                <a:schemeClr val="tx1"/>
              </a:solidFill>
              <a:latin typeface="Times New Roman" pitchFamily="18" charset="0"/>
              <a:cs typeface="Times New Roman" pitchFamily="18" charset="0"/>
            </a:endParaRPr>
          </a:p>
          <a:p>
            <a:pPr algn="ctr" rtl="0"/>
            <a:r>
              <a:rPr lang="en-US" sz="3000" b="1" dirty="0" err="1" smtClean="0">
                <a:solidFill>
                  <a:schemeClr val="tx1"/>
                </a:solidFill>
                <a:latin typeface="Times New Roman" pitchFamily="18" charset="0"/>
                <a:cs typeface="Times New Roman" pitchFamily="18" charset="0"/>
              </a:rPr>
              <a:t>Osayd</a:t>
            </a:r>
            <a:r>
              <a:rPr lang="en-US" sz="3000" b="1" dirty="0" smtClean="0">
                <a:solidFill>
                  <a:schemeClr val="tx1"/>
                </a:solidFill>
                <a:latin typeface="Times New Roman" pitchFamily="18" charset="0"/>
                <a:cs typeface="Times New Roman" pitchFamily="18" charset="0"/>
              </a:rPr>
              <a:t> AWAWDA</a:t>
            </a:r>
          </a:p>
          <a:p>
            <a:pPr algn="ctr"/>
            <a:endParaRPr lang="ar-SA" sz="2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27584" y="260648"/>
            <a:ext cx="7467600" cy="1143000"/>
          </a:xfrm>
        </p:spPr>
        <p:txBody>
          <a:bodyPr>
            <a:normAutofit fontScale="90000"/>
          </a:bodyPr>
          <a:lstStyle/>
          <a:p>
            <a:pPr algn="ctr"/>
            <a:r>
              <a:rPr lang="en-US" b="1" dirty="0" smtClean="0">
                <a:latin typeface="Times New Roman" pitchFamily="18" charset="0"/>
                <a:cs typeface="Times New Roman" pitchFamily="18" charset="0"/>
              </a:rPr>
              <a:t>The Concept of Concentration</a:t>
            </a:r>
            <a:endParaRPr lang="ar-SA" b="1" dirty="0">
              <a:latin typeface="Times New Roman" pitchFamily="18" charset="0"/>
              <a:cs typeface="Times New Roman" pitchFamily="18" charset="0"/>
            </a:endParaRPr>
          </a:p>
        </p:txBody>
      </p:sp>
      <p:sp>
        <p:nvSpPr>
          <p:cNvPr id="3" name="عنصر نائب للمحتوى 2"/>
          <p:cNvSpPr>
            <a:spLocks noGrp="1"/>
          </p:cNvSpPr>
          <p:nvPr>
            <p:ph idx="1"/>
          </p:nvPr>
        </p:nvSpPr>
        <p:spPr/>
        <p:txBody>
          <a:bodyPr>
            <a:normAutofit lnSpcReduction="10000"/>
          </a:bodyPr>
          <a:lstStyle/>
          <a:p>
            <a:pPr algn="l" rtl="0"/>
            <a:r>
              <a:rPr lang="en-US" sz="2800" dirty="0" smtClean="0">
                <a:latin typeface="Times New Roman" pitchFamily="18" charset="0"/>
                <a:cs typeface="Times New Roman" pitchFamily="18" charset="0"/>
              </a:rPr>
              <a:t>There are three types of concentration:</a:t>
            </a:r>
          </a:p>
          <a:p>
            <a:pPr marL="514350" indent="-514350" algn="l" rtl="0">
              <a:buFont typeface="+mj-lt"/>
              <a:buAutoNum type="arabicPeriod"/>
            </a:pPr>
            <a:r>
              <a:rPr lang="en-US" sz="2800" dirty="0" smtClean="0">
                <a:latin typeface="Times New Roman" pitchFamily="18" charset="0"/>
                <a:cs typeface="Times New Roman" pitchFamily="18" charset="0"/>
              </a:rPr>
              <a:t>Where two or more previously independent undertakings merge;</a:t>
            </a:r>
          </a:p>
          <a:p>
            <a:pPr marL="514350" indent="-514350" algn="l" rtl="0">
              <a:buFont typeface="+mj-lt"/>
              <a:buAutoNum type="arabicPeriod"/>
            </a:pPr>
            <a:r>
              <a:rPr lang="en-US" sz="2800" dirty="0" smtClean="0">
                <a:latin typeface="Times New Roman" pitchFamily="18" charset="0"/>
                <a:cs typeface="Times New Roman" pitchFamily="18" charset="0"/>
              </a:rPr>
              <a:t>Where on or more persons already controlling at least one or more undertakings, acquire, whether by purchase of securities or assets, by contract or by any other means, direct or indirect control of the whole or parts of on one or more other undertakings;</a:t>
            </a:r>
          </a:p>
          <a:p>
            <a:pPr marL="514350" indent="-514350" algn="l" rtl="0">
              <a:buFont typeface="+mj-lt"/>
              <a:buAutoNum type="arabicPeriod"/>
            </a:pPr>
            <a:r>
              <a:rPr lang="en-US" sz="2800" dirty="0" smtClean="0">
                <a:latin typeface="Times New Roman" pitchFamily="18" charset="0"/>
                <a:cs typeface="Times New Roman" pitchFamily="18" charset="0"/>
              </a:rPr>
              <a:t>Full-function joint ventures.</a:t>
            </a:r>
          </a:p>
          <a:p>
            <a:pPr marL="514350" indent="-514350" algn="l" rtl="0">
              <a:buFont typeface="+mj-lt"/>
              <a:buAutoNum type="arabicPeriod"/>
            </a:pPr>
            <a:endParaRPr lang="en-US" dirty="0" smtClean="0"/>
          </a:p>
          <a:p>
            <a:pPr algn="l" rtl="0">
              <a:buNone/>
            </a:pPr>
            <a:endParaRPr lang="ar-SA"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algn="ctr" rtl="0"/>
            <a:r>
              <a:rPr lang="en-US" sz="3600" b="1" dirty="0" smtClean="0">
                <a:latin typeface="Times New Roman" pitchFamily="18" charset="0"/>
                <a:cs typeface="Times New Roman" pitchFamily="18" charset="0"/>
              </a:rPr>
              <a:t>The Concept of EU Dimension</a:t>
            </a:r>
            <a:r>
              <a:rPr lang="en-US" sz="2800" dirty="0" smtClean="0"/>
              <a:t/>
            </a:r>
            <a:br>
              <a:rPr lang="en-US" sz="2800" dirty="0" smtClean="0"/>
            </a:br>
            <a:endParaRPr lang="ar-SA" sz="2800" dirty="0"/>
          </a:p>
        </p:txBody>
      </p:sp>
      <p:sp>
        <p:nvSpPr>
          <p:cNvPr id="6" name="عنصر نائب للنص 5"/>
          <p:cNvSpPr>
            <a:spLocks noGrp="1"/>
          </p:cNvSpPr>
          <p:nvPr>
            <p:ph type="body" idx="1"/>
          </p:nvPr>
        </p:nvSpPr>
        <p:spPr>
          <a:xfrm>
            <a:off x="539552" y="980728"/>
            <a:ext cx="7787208" cy="639762"/>
          </a:xfrm>
        </p:spPr>
        <p:txBody>
          <a:bodyPr>
            <a:normAutofit lnSpcReduction="10000"/>
          </a:bodyPr>
          <a:lstStyle/>
          <a:p>
            <a:pPr algn="ctr"/>
            <a:r>
              <a:rPr lang="en-US" sz="1800" dirty="0" smtClean="0">
                <a:latin typeface="Times New Roman" pitchFamily="18" charset="0"/>
                <a:cs typeface="Times New Roman" pitchFamily="18" charset="0"/>
              </a:rPr>
              <a:t>A concentration has an EU dimension when it exceeds either of the following thresholds:</a:t>
            </a:r>
            <a:endParaRPr lang="ar-SA" sz="1800" dirty="0">
              <a:latin typeface="Times New Roman" pitchFamily="18" charset="0"/>
              <a:cs typeface="Times New Roman" pitchFamily="18" charset="0"/>
            </a:endParaRPr>
          </a:p>
        </p:txBody>
      </p:sp>
      <p:sp>
        <p:nvSpPr>
          <p:cNvPr id="7" name="عنصر نائب للنص 6"/>
          <p:cNvSpPr>
            <a:spLocks noGrp="1"/>
          </p:cNvSpPr>
          <p:nvPr>
            <p:ph type="body" sz="half" idx="3"/>
          </p:nvPr>
        </p:nvSpPr>
        <p:spPr>
          <a:xfrm>
            <a:off x="1043608" y="5426150"/>
            <a:ext cx="7488832" cy="1431850"/>
          </a:xfrm>
        </p:spPr>
        <p:txBody>
          <a:bodyPr>
            <a:noAutofit/>
          </a:bodyPr>
          <a:lstStyle/>
          <a:p>
            <a:pPr algn="l" rtl="0"/>
            <a:r>
              <a:rPr lang="en-US" sz="2000" dirty="0" smtClean="0">
                <a:latin typeface="Times New Roman" pitchFamily="18" charset="0"/>
                <a:cs typeface="Times New Roman" pitchFamily="18" charset="0"/>
              </a:rPr>
              <a:t>However, if each of the undertakings concerned achieves more than two-thirds of its aggregate EU-wide turnover within one and the same Member State, the MR will not apply (Article 1(3) of the MR).</a:t>
            </a:r>
          </a:p>
        </p:txBody>
      </p:sp>
      <p:sp>
        <p:nvSpPr>
          <p:cNvPr id="3" name="عنصر نائب للمحتوى 2"/>
          <p:cNvSpPr>
            <a:spLocks noGrp="1"/>
          </p:cNvSpPr>
          <p:nvPr>
            <p:ph sz="quarter" idx="2"/>
          </p:nvPr>
        </p:nvSpPr>
        <p:spPr>
          <a:xfrm>
            <a:off x="467544" y="1628800"/>
            <a:ext cx="4040188" cy="4248472"/>
          </a:xfrm>
        </p:spPr>
        <p:txBody>
          <a:bodyPr>
            <a:normAutofit/>
          </a:bodyPr>
          <a:lstStyle/>
          <a:p>
            <a:pPr marL="514350" indent="-514350" algn="l" rtl="0">
              <a:buFont typeface="+mj-lt"/>
              <a:buAutoNum type="arabicPeriod"/>
            </a:pPr>
            <a:r>
              <a:rPr lang="en-US" sz="1700" dirty="0" smtClean="0">
                <a:latin typeface="Times New Roman" pitchFamily="18" charset="0"/>
                <a:cs typeface="Times New Roman" pitchFamily="18" charset="0"/>
              </a:rPr>
              <a:t>The </a:t>
            </a:r>
            <a:r>
              <a:rPr lang="en-US" sz="1700" dirty="0">
                <a:latin typeface="Times New Roman" pitchFamily="18" charset="0"/>
                <a:cs typeface="Times New Roman" pitchFamily="18" charset="0"/>
              </a:rPr>
              <a:t>combined aggregate worldwide turnover of all participating undertakings is over 5 billion Euros and the aggregate EU-wide turnover of each at least tow of the undertakings </a:t>
            </a:r>
            <a:r>
              <a:rPr lang="en-US" sz="1700" dirty="0" smtClean="0">
                <a:latin typeface="Times New Roman" pitchFamily="18" charset="0"/>
                <a:cs typeface="Times New Roman" pitchFamily="18" charset="0"/>
              </a:rPr>
              <a:t>concerned </a:t>
            </a:r>
            <a:r>
              <a:rPr lang="en-US" sz="1700" dirty="0">
                <a:latin typeface="Times New Roman" pitchFamily="18" charset="0"/>
                <a:cs typeface="Times New Roman" pitchFamily="18" charset="0"/>
              </a:rPr>
              <a:t>achieves more than 250 million Euros, unless each of the undertakings concerned </a:t>
            </a:r>
            <a:r>
              <a:rPr lang="en-US" sz="1700" dirty="0" smtClean="0">
                <a:latin typeface="Times New Roman" pitchFamily="18" charset="0"/>
                <a:cs typeface="Times New Roman" pitchFamily="18" charset="0"/>
              </a:rPr>
              <a:t>achieves </a:t>
            </a:r>
            <a:r>
              <a:rPr lang="en-US" sz="1700" dirty="0">
                <a:latin typeface="Times New Roman" pitchFamily="18" charset="0"/>
                <a:cs typeface="Times New Roman" pitchFamily="18" charset="0"/>
              </a:rPr>
              <a:t>more than tow-thirds of its aggregate EU-wide turnover within one and the same member state (Article1(2) of the MR);</a:t>
            </a:r>
            <a:endParaRPr lang="ar-SA" sz="1700" dirty="0">
              <a:latin typeface="Times New Roman" pitchFamily="18" charset="0"/>
              <a:cs typeface="Times New Roman" pitchFamily="18" charset="0"/>
            </a:endParaRPr>
          </a:p>
          <a:p>
            <a:endParaRPr lang="ar-SA" dirty="0"/>
          </a:p>
        </p:txBody>
      </p:sp>
      <p:sp>
        <p:nvSpPr>
          <p:cNvPr id="4" name="عنصر نائب للمحتوى 3"/>
          <p:cNvSpPr>
            <a:spLocks noGrp="1"/>
          </p:cNvSpPr>
          <p:nvPr>
            <p:ph sz="quarter" idx="4"/>
          </p:nvPr>
        </p:nvSpPr>
        <p:spPr>
          <a:xfrm>
            <a:off x="4644008" y="1628800"/>
            <a:ext cx="4041775" cy="4248472"/>
          </a:xfrm>
        </p:spPr>
        <p:txBody>
          <a:bodyPr>
            <a:normAutofit fontScale="70000" lnSpcReduction="20000"/>
          </a:bodyPr>
          <a:lstStyle/>
          <a:p>
            <a:pPr marL="457200" indent="-457200" algn="l" rtl="0">
              <a:buAutoNum type="arabicPeriod" startAt="2"/>
            </a:pPr>
            <a:r>
              <a:rPr lang="en-US" dirty="0" smtClean="0">
                <a:latin typeface="Times New Roman" pitchFamily="18" charset="0"/>
                <a:cs typeface="Times New Roman" pitchFamily="18" charset="0"/>
              </a:rPr>
              <a:t>The combined aggregate worldwide turnover of all the undertakings concerned is more than 2.5 billion </a:t>
            </a:r>
            <a:r>
              <a:rPr lang="en-US" dirty="0" smtClean="0">
                <a:latin typeface="Times New Roman" pitchFamily="18" charset="0"/>
                <a:cs typeface="Times New Roman" pitchFamily="18" charset="0"/>
              </a:rPr>
              <a:t>Euros</a:t>
            </a:r>
            <a:r>
              <a:rPr lang="en-US" dirty="0" smtClean="0">
                <a:latin typeface="Times New Roman" pitchFamily="18" charset="0"/>
                <a:cs typeface="Times New Roman" pitchFamily="18" charset="0"/>
              </a:rPr>
              <a:t> and an aggregate EU-wide turnover of 100 million Euros or more is spread between not fewer than three member states, and</a:t>
            </a:r>
          </a:p>
          <a:p>
            <a:pPr marL="457200" indent="-457200" algn="l" rtl="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a:t>
            </a:r>
            <a:r>
              <a:rPr lang="en-US" dirty="0" smtClean="0">
                <a:latin typeface="Times New Roman" pitchFamily="18" charset="0"/>
                <a:cs typeface="Times New Roman" pitchFamily="18" charset="0"/>
              </a:rPr>
              <a:t>) Each of at least two of the undertakings concerned generates at least 25 million Euros turnover in each of the Member States over which the above-mentioned 100 million Euros or more turnover is spread; and</a:t>
            </a:r>
          </a:p>
          <a:p>
            <a:pPr marL="457200" indent="-457200" algn="l" rtl="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(ii) The aggregate  EU-wide turnover of each of at least two of the undertakings concerned is more than 100 million Euros.</a:t>
            </a:r>
          </a:p>
          <a:p>
            <a:pPr marL="457200" indent="-457200" algn="l" rtl="0">
              <a:buNone/>
            </a:pPr>
            <a:endParaRPr lang="en-US" dirty="0" smtClean="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0"/>
            <a:ext cx="8229600" cy="1124744"/>
          </a:xfrm>
        </p:spPr>
        <p:txBody>
          <a:bodyPr>
            <a:noAutofit/>
          </a:bodyPr>
          <a:lstStyle/>
          <a:p>
            <a:pPr algn="ctr"/>
            <a:r>
              <a:rPr lang="en-US" sz="3600" b="1" dirty="0" smtClean="0">
                <a:latin typeface="Times New Roman" pitchFamily="18" charset="0"/>
                <a:cs typeface="Times New Roman" pitchFamily="18" charset="0"/>
              </a:rPr>
              <a:t>Substantial Appraisal of Concentration</a:t>
            </a:r>
            <a:endParaRPr lang="ar-SA" sz="3600" b="1" dirty="0">
              <a:latin typeface="Times New Roman" pitchFamily="18" charset="0"/>
              <a:cs typeface="Times New Roman" pitchFamily="18" charset="0"/>
            </a:endParaRPr>
          </a:p>
        </p:txBody>
      </p:sp>
      <p:sp>
        <p:nvSpPr>
          <p:cNvPr id="3" name="عنصر نائب للنص 2"/>
          <p:cNvSpPr>
            <a:spLocks noGrp="1"/>
          </p:cNvSpPr>
          <p:nvPr>
            <p:ph type="body" idx="1"/>
          </p:nvPr>
        </p:nvSpPr>
        <p:spPr>
          <a:xfrm>
            <a:off x="467544" y="1052736"/>
            <a:ext cx="8291264" cy="2160240"/>
          </a:xfrm>
        </p:spPr>
        <p:txBody>
          <a:bodyPr>
            <a:noAutofit/>
          </a:bodyPr>
          <a:lstStyle/>
          <a:p>
            <a:pPr algn="l" rtl="0"/>
            <a:r>
              <a:rPr lang="en-US" sz="2000" dirty="0" smtClean="0">
                <a:latin typeface="Times New Roman" pitchFamily="18" charset="0"/>
                <a:cs typeface="Times New Roman" pitchFamily="18" charset="0"/>
              </a:rPr>
              <a:t>The substantive test for the assessment of concentration provides that: “a concentration which would significantly impede effective competition in the common market or in a substantial part of it, in particular as a result of creation strengthening of a dominant position, shall be declared incomputable with the common market.” </a:t>
            </a:r>
          </a:p>
          <a:p>
            <a:pPr algn="ctr" rtl="0"/>
            <a:r>
              <a:rPr lang="en-US" sz="2000" u="sng" spc="300" dirty="0" smtClean="0">
                <a:effectLst>
                  <a:outerShdw blurRad="38100" dist="38100" dir="2700000" algn="tl">
                    <a:srgbClr val="000000">
                      <a:alpha val="43137"/>
                    </a:srgbClr>
                  </a:outerShdw>
                </a:effectLst>
                <a:latin typeface="Times New Roman" pitchFamily="18" charset="0"/>
                <a:cs typeface="Times New Roman" pitchFamily="18" charset="0"/>
              </a:rPr>
              <a:t>The test has two objectives:</a:t>
            </a:r>
          </a:p>
        </p:txBody>
      </p:sp>
      <p:sp>
        <p:nvSpPr>
          <p:cNvPr id="4" name="عنصر نائب للمحتوى 3"/>
          <p:cNvSpPr>
            <a:spLocks noGrp="1"/>
          </p:cNvSpPr>
          <p:nvPr>
            <p:ph sz="quarter" idx="2"/>
          </p:nvPr>
        </p:nvSpPr>
        <p:spPr>
          <a:xfrm>
            <a:off x="457200" y="3356991"/>
            <a:ext cx="4040188" cy="2769171"/>
          </a:xfrm>
        </p:spPr>
        <p:txBody>
          <a:bodyPr>
            <a:normAutofit/>
          </a:bodyPr>
          <a:lstStyle/>
          <a:p>
            <a:pPr marL="457200" indent="-457200" algn="l" rtl="0">
              <a:buFont typeface="+mj-lt"/>
              <a:buAutoNum type="arabicPeriod"/>
            </a:pPr>
            <a:r>
              <a:rPr lang="en-US" sz="2200" dirty="0" smtClean="0">
                <a:latin typeface="Times New Roman" pitchFamily="18" charset="0"/>
                <a:cs typeface="Times New Roman" pitchFamily="18" charset="0"/>
              </a:rPr>
              <a:t>To prohibit a concentration which strengthens or creates a dominant position.</a:t>
            </a:r>
            <a:endParaRPr lang="ar-SA" sz="2200" dirty="0">
              <a:latin typeface="Times New Roman" pitchFamily="18" charset="0"/>
              <a:cs typeface="Times New Roman" pitchFamily="18" charset="0"/>
            </a:endParaRPr>
          </a:p>
        </p:txBody>
      </p:sp>
      <p:sp>
        <p:nvSpPr>
          <p:cNvPr id="6" name="عنصر نائب للمحتوى 5"/>
          <p:cNvSpPr>
            <a:spLocks noGrp="1"/>
          </p:cNvSpPr>
          <p:nvPr>
            <p:ph sz="quarter" idx="4"/>
          </p:nvPr>
        </p:nvSpPr>
        <p:spPr>
          <a:xfrm>
            <a:off x="4645025" y="3284983"/>
            <a:ext cx="4041775" cy="2841179"/>
          </a:xfrm>
        </p:spPr>
        <p:txBody>
          <a:bodyPr>
            <a:normAutofit fontScale="92500" lnSpcReduction="20000"/>
          </a:bodyPr>
          <a:lstStyle/>
          <a:p>
            <a:pPr algn="l" rtl="0">
              <a:buNone/>
            </a:pPr>
            <a:r>
              <a:rPr lang="en-US" dirty="0" smtClean="0">
                <a:latin typeface="Times New Roman" pitchFamily="18" charset="0"/>
                <a:cs typeface="Times New Roman" pitchFamily="18" charset="0"/>
              </a:rPr>
              <a:t>2.   To block a concentration which takes place in the context of a non-collusive oligopoly, and does not lead to a single or joint dominance, but still produces effects which significantly impede effective competition in the internal market or in a substantial part of it.</a:t>
            </a:r>
            <a:endParaRPr lang="ar-SA"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850106"/>
          </a:xfrm>
        </p:spPr>
        <p:txBody>
          <a:bodyPr>
            <a:noAutofit/>
          </a:bodyPr>
          <a:lstStyle/>
          <a:p>
            <a:pPr algn="ctr" rtl="0"/>
            <a:r>
              <a:rPr lang="en-US" sz="3200" b="1" dirty="0" smtClean="0">
                <a:latin typeface="Times New Roman" pitchFamily="18" charset="0"/>
                <a:cs typeface="Times New Roman" pitchFamily="18" charset="0"/>
              </a:rPr>
              <a:t>The Procedure under The Merger Control</a:t>
            </a:r>
            <a:endParaRPr lang="ar-SA" sz="3200" b="1" dirty="0">
              <a:latin typeface="Times New Roman" pitchFamily="18" charset="0"/>
              <a:cs typeface="Times New Roman" pitchFamily="18" charset="0"/>
            </a:endParaRPr>
          </a:p>
        </p:txBody>
      </p:sp>
      <p:sp>
        <p:nvSpPr>
          <p:cNvPr id="3" name="عنصر نائب للنص 2"/>
          <p:cNvSpPr>
            <a:spLocks noGrp="1"/>
          </p:cNvSpPr>
          <p:nvPr>
            <p:ph type="body" idx="1"/>
          </p:nvPr>
        </p:nvSpPr>
        <p:spPr>
          <a:xfrm>
            <a:off x="457200" y="1340768"/>
            <a:ext cx="8291264" cy="1080120"/>
          </a:xfrm>
        </p:spPr>
        <p:txBody>
          <a:bodyPr>
            <a:normAutofit fontScale="92500" lnSpcReduction="10000"/>
          </a:bodyPr>
          <a:lstStyle/>
          <a:p>
            <a:pPr algn="l" rtl="0"/>
            <a:r>
              <a:rPr lang="en-US" dirty="0" smtClean="0">
                <a:latin typeface="Times New Roman" pitchFamily="18" charset="0"/>
                <a:cs typeface="Times New Roman" pitchFamily="18" charset="0"/>
              </a:rPr>
              <a:t>Any intended concentration must be notified to the commission after the conclusion of the agreement, announcement of the public bid, or the acquisition of a controlling interest.</a:t>
            </a:r>
            <a:endParaRPr lang="ar-SA" dirty="0">
              <a:latin typeface="Times New Roman" pitchFamily="18" charset="0"/>
              <a:cs typeface="Times New Roman" pitchFamily="18" charset="0"/>
            </a:endParaRPr>
          </a:p>
        </p:txBody>
      </p:sp>
      <p:sp>
        <p:nvSpPr>
          <p:cNvPr id="4" name="عنصر نائب للمحتوى 3"/>
          <p:cNvSpPr>
            <a:spLocks noGrp="1"/>
          </p:cNvSpPr>
          <p:nvPr>
            <p:ph sz="quarter" idx="2"/>
          </p:nvPr>
        </p:nvSpPr>
        <p:spPr>
          <a:xfrm>
            <a:off x="467544" y="2492896"/>
            <a:ext cx="4040188" cy="3951288"/>
          </a:xfrm>
        </p:spPr>
        <p:txBody>
          <a:bodyPr>
            <a:normAutofit fontScale="92500" lnSpcReduction="10000"/>
          </a:bodyPr>
          <a:lstStyle/>
          <a:p>
            <a:pPr algn="l" rtl="0"/>
            <a:r>
              <a:rPr lang="en-US" dirty="0" smtClean="0">
                <a:latin typeface="Times New Roman" pitchFamily="18" charset="0"/>
                <a:cs typeface="Times New Roman" pitchFamily="18" charset="0"/>
              </a:rPr>
              <a:t>Phase I investigation</a:t>
            </a:r>
          </a:p>
          <a:p>
            <a:pPr algn="l" rtl="0">
              <a:buNone/>
            </a:pPr>
            <a:r>
              <a:rPr lang="en-US" dirty="0" smtClean="0">
                <a:latin typeface="Times New Roman" pitchFamily="18" charset="0"/>
                <a:cs typeface="Times New Roman" pitchFamily="18" charset="0"/>
              </a:rPr>
              <a:t>         The commission takes an initial decision  (that is whether the commission has serious doubts as to the compatibility of the concentration with the internal market) within 25 working days following the receipt of the complete notification (but the time limit may be extended).</a:t>
            </a:r>
            <a:endParaRPr lang="ar-SA" dirty="0">
              <a:latin typeface="Times New Roman" pitchFamily="18" charset="0"/>
              <a:cs typeface="Times New Roman" pitchFamily="18" charset="0"/>
            </a:endParaRPr>
          </a:p>
        </p:txBody>
      </p:sp>
      <p:sp>
        <p:nvSpPr>
          <p:cNvPr id="6" name="عنصر نائب للمحتوى 5"/>
          <p:cNvSpPr>
            <a:spLocks noGrp="1"/>
          </p:cNvSpPr>
          <p:nvPr>
            <p:ph sz="quarter" idx="4"/>
          </p:nvPr>
        </p:nvSpPr>
        <p:spPr>
          <a:xfrm>
            <a:off x="4644008" y="2492896"/>
            <a:ext cx="4041775" cy="3951288"/>
          </a:xfrm>
        </p:spPr>
        <p:txBody>
          <a:bodyPr>
            <a:normAutofit fontScale="92500"/>
          </a:bodyPr>
          <a:lstStyle/>
          <a:p>
            <a:pPr algn="l" rtl="0"/>
            <a:r>
              <a:rPr lang="en-US" dirty="0" smtClean="0">
                <a:latin typeface="Times New Roman" pitchFamily="18" charset="0"/>
                <a:cs typeface="Times New Roman" pitchFamily="18" charset="0"/>
              </a:rPr>
              <a:t>Phase II investigation</a:t>
            </a:r>
          </a:p>
          <a:p>
            <a:pPr algn="l" rtl="0">
              <a:buNone/>
            </a:pPr>
            <a:r>
              <a:rPr lang="en-US" dirty="0" smtClean="0">
                <a:latin typeface="Times New Roman" pitchFamily="18" charset="0"/>
                <a:cs typeface="Times New Roman" pitchFamily="18" charset="0"/>
              </a:rPr>
              <a:t>         If the commission considers that the intended concentration raises serious concern, the commission must open a phase II investigation, which must be concluded within 90 working days (but the time limit may be extended) and which  involve consultation with third parties.</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algn="ctr" rtl="0"/>
            <a:r>
              <a:rPr lang="en-US" sz="3200" b="1" dirty="0" smtClean="0">
                <a:latin typeface="Times New Roman" pitchFamily="18" charset="0"/>
                <a:cs typeface="Times New Roman" pitchFamily="18" charset="0"/>
              </a:rPr>
              <a:t>Enforcement and Investigation Powers of the Commission under The MR</a:t>
            </a:r>
            <a:endParaRPr lang="ar-SA" sz="3200" b="1" dirty="0">
              <a:latin typeface="Times New Roman" pitchFamily="18" charset="0"/>
              <a:cs typeface="Times New Roman" pitchFamily="18" charset="0"/>
            </a:endParaRPr>
          </a:p>
        </p:txBody>
      </p:sp>
      <p:sp>
        <p:nvSpPr>
          <p:cNvPr id="5" name="عنصر نائب للنص 4"/>
          <p:cNvSpPr>
            <a:spLocks noGrp="1"/>
          </p:cNvSpPr>
          <p:nvPr>
            <p:ph idx="1"/>
          </p:nvPr>
        </p:nvSpPr>
        <p:spPr/>
        <p:txBody>
          <a:bodyPr>
            <a:normAutofit/>
          </a:bodyPr>
          <a:lstStyle/>
          <a:p>
            <a:pPr algn="l" rtl="0">
              <a:buNone/>
            </a:pPr>
            <a:r>
              <a:rPr lang="en-US" sz="2400" dirty="0" smtClean="0">
                <a:latin typeface="Times New Roman" pitchFamily="18" charset="0"/>
                <a:cs typeface="Times New Roman" pitchFamily="18" charset="0"/>
              </a:rPr>
              <a:t>The MR contains its own rules on investigation and on the enforcement powers of the commission, it is entitled to:</a:t>
            </a:r>
          </a:p>
          <a:p>
            <a:pPr marL="514350" indent="-514350" algn="l" rtl="0">
              <a:buFont typeface="+mj-lt"/>
              <a:buAutoNum type="arabicPeriod"/>
            </a:pPr>
            <a:r>
              <a:rPr lang="en-US" sz="2400" dirty="0" smtClean="0">
                <a:latin typeface="Times New Roman" pitchFamily="18" charset="0"/>
                <a:cs typeface="Times New Roman" pitchFamily="18" charset="0"/>
              </a:rPr>
              <a:t>Request information (Article 11);</a:t>
            </a:r>
          </a:p>
          <a:p>
            <a:pPr marL="514350" indent="-514350" algn="l" rtl="0">
              <a:buFont typeface="+mj-lt"/>
              <a:buAutoNum type="arabicPeriod"/>
            </a:pPr>
            <a:r>
              <a:rPr lang="en-US" sz="2400" dirty="0" smtClean="0">
                <a:latin typeface="Times New Roman" pitchFamily="18" charset="0"/>
                <a:cs typeface="Times New Roman" pitchFamily="18" charset="0"/>
              </a:rPr>
              <a:t>Carry out on-the-spot investigation (Article 13);</a:t>
            </a:r>
          </a:p>
          <a:p>
            <a:pPr marL="514350" indent="-514350" algn="l" rtl="0">
              <a:buFont typeface="+mj-lt"/>
              <a:buAutoNum type="arabicPeriod"/>
            </a:pPr>
            <a:r>
              <a:rPr lang="en-US" sz="2400" dirty="0" smtClean="0">
                <a:latin typeface="Times New Roman" pitchFamily="18" charset="0"/>
                <a:cs typeface="Times New Roman" pitchFamily="18" charset="0"/>
              </a:rPr>
              <a:t>Interview any natural or legal person, but only with their consent (Article 11(7));</a:t>
            </a:r>
          </a:p>
          <a:p>
            <a:pPr marL="514350" indent="-514350" algn="l" rtl="0">
              <a:buFont typeface="+mj-lt"/>
              <a:buAutoNum type="arabicPeriod"/>
            </a:pPr>
            <a:r>
              <a:rPr lang="en-US" sz="2400" dirty="0" smtClean="0">
                <a:latin typeface="Times New Roman" pitchFamily="18" charset="0"/>
                <a:cs typeface="Times New Roman" pitchFamily="18" charset="0"/>
              </a:rPr>
              <a:t>Impose fines for failure to notify or co-operate;</a:t>
            </a:r>
          </a:p>
          <a:p>
            <a:pPr marL="514350" indent="-514350" algn="l" rtl="0">
              <a:buNone/>
            </a:pPr>
            <a:r>
              <a:rPr lang="en-US" sz="2400" dirty="0" smtClean="0">
                <a:latin typeface="Times New Roman" pitchFamily="18" charset="0"/>
                <a:cs typeface="Times New Roman" pitchFamily="18" charset="0"/>
              </a:rPr>
              <a:t>But has no power to conduct “down raids” or any other sort of raids on the homes of directors of the undertakings concerned.</a:t>
            </a:r>
            <a:endParaRPr lang="ar-SA" sz="2400"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260648"/>
            <a:ext cx="8352928" cy="576064"/>
          </a:xfrm>
        </p:spPr>
        <p:txBody>
          <a:bodyPr>
            <a:noAutofit/>
          </a:bodyPr>
          <a:lstStyle/>
          <a:p>
            <a:pPr algn="ctr" rtl="0"/>
            <a:r>
              <a:rPr lang="en-US" sz="2800" dirty="0" smtClean="0">
                <a:latin typeface="Times New Roman" pitchFamily="18" charset="0"/>
                <a:cs typeface="Times New Roman" pitchFamily="18" charset="0"/>
              </a:rPr>
              <a:t>The Role of The Member States in The Enforcement of The MR</a:t>
            </a:r>
            <a:endParaRPr lang="ar-SA" sz="2800" dirty="0">
              <a:latin typeface="Times New Roman" pitchFamily="18" charset="0"/>
              <a:cs typeface="Times New Roman" pitchFamily="18" charset="0"/>
            </a:endParaRPr>
          </a:p>
        </p:txBody>
      </p:sp>
      <p:sp>
        <p:nvSpPr>
          <p:cNvPr id="4" name="عنصر نائب للنص 3"/>
          <p:cNvSpPr>
            <a:spLocks noGrp="1"/>
          </p:cNvSpPr>
          <p:nvPr>
            <p:ph type="body" idx="2"/>
          </p:nvPr>
        </p:nvSpPr>
        <p:spPr>
          <a:xfrm>
            <a:off x="395536" y="980728"/>
            <a:ext cx="7992888" cy="792088"/>
          </a:xfrm>
        </p:spPr>
        <p:txBody>
          <a:bodyPr>
            <a:normAutofit/>
          </a:bodyPr>
          <a:lstStyle/>
          <a:p>
            <a:pPr rtl="0"/>
            <a:r>
              <a:rPr lang="en-US" sz="2400" dirty="0" smtClean="0">
                <a:latin typeface="Times New Roman" pitchFamily="18" charset="0"/>
                <a:cs typeface="Times New Roman" pitchFamily="18" charset="0"/>
              </a:rPr>
              <a:t>The exceptions to the principle of exclusive competence of the Commission to deal with an EU dimension are:</a:t>
            </a:r>
            <a:endParaRPr lang="ar-SA" sz="2400" dirty="0">
              <a:latin typeface="Times New Roman" pitchFamily="18" charset="0"/>
              <a:cs typeface="Times New Roman" pitchFamily="18" charset="0"/>
            </a:endParaRPr>
          </a:p>
        </p:txBody>
      </p:sp>
      <p:sp>
        <p:nvSpPr>
          <p:cNvPr id="3" name="عنصر نائب للمحتوى 2"/>
          <p:cNvSpPr>
            <a:spLocks noGrp="1"/>
          </p:cNvSpPr>
          <p:nvPr>
            <p:ph sz="half" idx="1"/>
          </p:nvPr>
        </p:nvSpPr>
        <p:spPr>
          <a:xfrm>
            <a:off x="0" y="1916832"/>
            <a:ext cx="9144000" cy="4941168"/>
          </a:xfrm>
        </p:spPr>
        <p:txBody>
          <a:bodyPr>
            <a:noAutofit/>
          </a:bodyPr>
          <a:lstStyle/>
          <a:p>
            <a:pPr marL="514350" indent="-514350" algn="l" rtl="0">
              <a:buFont typeface="+mj-lt"/>
              <a:buAutoNum type="arabicPeriod"/>
            </a:pPr>
            <a:r>
              <a:rPr lang="en-US" sz="1600" dirty="0" smtClean="0">
                <a:latin typeface="Times New Roman" pitchFamily="18" charset="0"/>
                <a:cs typeface="Times New Roman" pitchFamily="18" charset="0"/>
              </a:rPr>
              <a:t>Article 9 (known as the German clause) provides for a referral, at the initiative of either a particular Member State or the Commission, of a concentration (this type of referral is known as total referral) or aspects of concentration (this is known as partial referral) to the national authorities  of a Member State where a concentration threatens to significantly affect competition in a “distinct” market in the member state.</a:t>
            </a:r>
          </a:p>
          <a:p>
            <a:pPr marL="514350" indent="-514350" algn="l" rtl="0">
              <a:buFont typeface="+mj-lt"/>
              <a:buAutoNum type="arabicPeriod"/>
            </a:pPr>
            <a:endParaRPr lang="en-US" sz="1600" dirty="0">
              <a:latin typeface="Times New Roman" pitchFamily="18" charset="0"/>
              <a:cs typeface="Times New Roman" pitchFamily="18" charset="0"/>
            </a:endParaRPr>
          </a:p>
          <a:p>
            <a:pPr marL="514350" indent="-514350" algn="l" rtl="0">
              <a:buFont typeface="+mj-lt"/>
              <a:buAutoNum type="arabicPeriod"/>
            </a:pPr>
            <a:r>
              <a:rPr lang="en-US" sz="1600" dirty="0" smtClean="0">
                <a:latin typeface="Times New Roman" pitchFamily="18" charset="0"/>
                <a:cs typeface="Times New Roman" pitchFamily="18" charset="0"/>
              </a:rPr>
              <a:t>By virtue of article 21(4) the commission may refer a concentration with an EU dimension to a Member State if the Commission perceives that there may be a need for a Member State to protect its “legitimate interests” which are not protected by the MR;</a:t>
            </a:r>
          </a:p>
          <a:p>
            <a:pPr marL="514350" indent="-514350" algn="l" rtl="0">
              <a:buFont typeface="+mj-lt"/>
              <a:buAutoNum type="arabicPeriod"/>
            </a:pPr>
            <a:endParaRPr lang="en-US" sz="1600" dirty="0" smtClean="0">
              <a:latin typeface="Times New Roman" pitchFamily="18" charset="0"/>
              <a:cs typeface="Times New Roman" pitchFamily="18" charset="0"/>
            </a:endParaRPr>
          </a:p>
          <a:p>
            <a:pPr marL="514350" indent="-514350" algn="l" rtl="0">
              <a:buFont typeface="+mj-lt"/>
              <a:buAutoNum type="arabicPeriod"/>
            </a:pPr>
            <a:r>
              <a:rPr lang="en-US" sz="1600" dirty="0" smtClean="0">
                <a:latin typeface="Times New Roman" pitchFamily="18" charset="0"/>
                <a:cs typeface="Times New Roman" pitchFamily="18" charset="0"/>
              </a:rPr>
              <a:t>Under Article 22 (known as the Dutch clause) a Member State may, on its own initiative or at the initiative of the commission, refer to the commission a concentration which does not have an EU dimension, but “affects trade between Member States and threaten to significantly affect competition within the territory of the Member States making the Request.</a:t>
            </a:r>
          </a:p>
          <a:p>
            <a:pPr marL="514350" indent="-514350" algn="l" rtl="0">
              <a:buFont typeface="+mj-lt"/>
              <a:buAutoNum type="arabicPeriod"/>
            </a:pPr>
            <a:endParaRPr lang="en-US" sz="1600" dirty="0">
              <a:latin typeface="Times New Roman" pitchFamily="18" charset="0"/>
              <a:cs typeface="Times New Roman" pitchFamily="18" charset="0"/>
            </a:endParaRPr>
          </a:p>
          <a:p>
            <a:pPr marL="514350" indent="-514350" algn="l" rtl="0">
              <a:buFont typeface="+mj-lt"/>
              <a:buAutoNum type="arabicPeriod"/>
            </a:pPr>
            <a:r>
              <a:rPr lang="en-US" sz="1600" dirty="0" smtClean="0">
                <a:latin typeface="Times New Roman" pitchFamily="18" charset="0"/>
                <a:cs typeface="Times New Roman" pitchFamily="18" charset="0"/>
              </a:rPr>
              <a:t>Under Article 346 (The Treaty of the functioning in the EU), when essential interest of security of a Member state are at stake, the Member State may instruct the parties to a concentration not to notify the military aspects of a concentration to the Commission.</a:t>
            </a:r>
            <a:endParaRPr lang="ar-SA" sz="1600"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تقنية">
  <a:themeElements>
    <a:clrScheme name="تقنية">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تقنية">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تقنية">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220</TotalTime>
  <Words>941</Words>
  <Application>Microsoft Office PowerPoint</Application>
  <PresentationFormat>عرض على الشاشة (3:4)‏</PresentationFormat>
  <Paragraphs>44</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تقنية</vt:lpstr>
      <vt:lpstr>Corporate Mergers under the Rules of Competition Protection in the European  Union</vt:lpstr>
      <vt:lpstr>The Concept of Concentration</vt:lpstr>
      <vt:lpstr>The Concept of EU Dimension </vt:lpstr>
      <vt:lpstr>Substantial Appraisal of Concentration</vt:lpstr>
      <vt:lpstr>The Procedure under The Merger Control</vt:lpstr>
      <vt:lpstr>Enforcement and Investigation Powers of the Commission under The MR</vt:lpstr>
      <vt:lpstr>The Role of The Member States in The Enforcement of The MR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samsung</dc:creator>
  <cp:lastModifiedBy>samsung</cp:lastModifiedBy>
  <cp:revision>26</cp:revision>
  <dcterms:created xsi:type="dcterms:W3CDTF">2013-04-07T08:00:02Z</dcterms:created>
  <dcterms:modified xsi:type="dcterms:W3CDTF">2013-04-07T11:40:35Z</dcterms:modified>
</cp:coreProperties>
</file>