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7" d="100"/>
          <a:sy n="77" d="100"/>
        </p:scale>
        <p:origin x="-1176" y="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3404523-B374-4959-9CDB-9DD290013FE1}" type="datetimeFigureOut">
              <a:rPr lang="en-US" smtClean="0"/>
              <a:t>4/7/2013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3F9C33-972F-4423-910B-EF65C59956B6}" type="slidenum">
              <a:rPr lang="en-US" smtClean="0"/>
              <a:t>‹#›</a:t>
            </a:fld>
            <a:endParaRPr lang="en-US"/>
          </a:p>
        </p:txBody>
      </p:sp>
    </p:spTree>
    <p:extLst>
      <p:ext uri="{BB962C8B-B14F-4D97-AF65-F5344CB8AC3E}">
        <p14:creationId xmlns:p14="http://schemas.microsoft.com/office/powerpoint/2010/main" val="25465895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404523-B374-4959-9CDB-9DD290013FE1}" type="datetimeFigureOut">
              <a:rPr lang="en-US" smtClean="0"/>
              <a:t>4/7/2013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3F9C33-972F-4423-910B-EF65C59956B6}" type="slidenum">
              <a:rPr lang="en-US" smtClean="0"/>
              <a:t>‹#›</a:t>
            </a:fld>
            <a:endParaRPr lang="en-US"/>
          </a:p>
        </p:txBody>
      </p:sp>
    </p:spTree>
    <p:extLst>
      <p:ext uri="{BB962C8B-B14F-4D97-AF65-F5344CB8AC3E}">
        <p14:creationId xmlns:p14="http://schemas.microsoft.com/office/powerpoint/2010/main" val="28927371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404523-B374-4959-9CDB-9DD290013FE1}" type="datetimeFigureOut">
              <a:rPr lang="en-US" smtClean="0"/>
              <a:t>4/7/2013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3F9C33-972F-4423-910B-EF65C59956B6}" type="slidenum">
              <a:rPr lang="en-US" smtClean="0"/>
              <a:t>‹#›</a:t>
            </a:fld>
            <a:endParaRPr lang="en-US"/>
          </a:p>
        </p:txBody>
      </p:sp>
    </p:spTree>
    <p:extLst>
      <p:ext uri="{BB962C8B-B14F-4D97-AF65-F5344CB8AC3E}">
        <p14:creationId xmlns:p14="http://schemas.microsoft.com/office/powerpoint/2010/main" val="34378339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404523-B374-4959-9CDB-9DD290013FE1}" type="datetimeFigureOut">
              <a:rPr lang="en-US" smtClean="0"/>
              <a:t>4/7/2013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3F9C33-972F-4423-910B-EF65C59956B6}" type="slidenum">
              <a:rPr lang="en-US" smtClean="0"/>
              <a:t>‹#›</a:t>
            </a:fld>
            <a:endParaRPr lang="en-US"/>
          </a:p>
        </p:txBody>
      </p:sp>
    </p:spTree>
    <p:extLst>
      <p:ext uri="{BB962C8B-B14F-4D97-AF65-F5344CB8AC3E}">
        <p14:creationId xmlns:p14="http://schemas.microsoft.com/office/powerpoint/2010/main" val="40448411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3404523-B374-4959-9CDB-9DD290013FE1}" type="datetimeFigureOut">
              <a:rPr lang="en-US" smtClean="0"/>
              <a:t>4/7/2013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3F9C33-972F-4423-910B-EF65C59956B6}" type="slidenum">
              <a:rPr lang="en-US" smtClean="0"/>
              <a:t>‹#›</a:t>
            </a:fld>
            <a:endParaRPr lang="en-US"/>
          </a:p>
        </p:txBody>
      </p:sp>
    </p:spTree>
    <p:extLst>
      <p:ext uri="{BB962C8B-B14F-4D97-AF65-F5344CB8AC3E}">
        <p14:creationId xmlns:p14="http://schemas.microsoft.com/office/powerpoint/2010/main" val="42565261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3404523-B374-4959-9CDB-9DD290013FE1}" type="datetimeFigureOut">
              <a:rPr lang="en-US" smtClean="0"/>
              <a:t>4/7/2013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3F9C33-972F-4423-910B-EF65C59956B6}" type="slidenum">
              <a:rPr lang="en-US" smtClean="0"/>
              <a:t>‹#›</a:t>
            </a:fld>
            <a:endParaRPr lang="en-US"/>
          </a:p>
        </p:txBody>
      </p:sp>
    </p:spTree>
    <p:extLst>
      <p:ext uri="{BB962C8B-B14F-4D97-AF65-F5344CB8AC3E}">
        <p14:creationId xmlns:p14="http://schemas.microsoft.com/office/powerpoint/2010/main" val="215718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3404523-B374-4959-9CDB-9DD290013FE1}" type="datetimeFigureOut">
              <a:rPr lang="en-US" smtClean="0"/>
              <a:t>4/7/2013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43F9C33-972F-4423-910B-EF65C59956B6}" type="slidenum">
              <a:rPr lang="en-US" smtClean="0"/>
              <a:t>‹#›</a:t>
            </a:fld>
            <a:endParaRPr lang="en-US"/>
          </a:p>
        </p:txBody>
      </p:sp>
    </p:spTree>
    <p:extLst>
      <p:ext uri="{BB962C8B-B14F-4D97-AF65-F5344CB8AC3E}">
        <p14:creationId xmlns:p14="http://schemas.microsoft.com/office/powerpoint/2010/main" val="26166212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3404523-B374-4959-9CDB-9DD290013FE1}" type="datetimeFigureOut">
              <a:rPr lang="en-US" smtClean="0"/>
              <a:t>4/7/2013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43F9C33-972F-4423-910B-EF65C59956B6}" type="slidenum">
              <a:rPr lang="en-US" smtClean="0"/>
              <a:t>‹#›</a:t>
            </a:fld>
            <a:endParaRPr lang="en-US"/>
          </a:p>
        </p:txBody>
      </p:sp>
    </p:spTree>
    <p:extLst>
      <p:ext uri="{BB962C8B-B14F-4D97-AF65-F5344CB8AC3E}">
        <p14:creationId xmlns:p14="http://schemas.microsoft.com/office/powerpoint/2010/main" val="42021936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404523-B374-4959-9CDB-9DD290013FE1}" type="datetimeFigureOut">
              <a:rPr lang="en-US" smtClean="0"/>
              <a:t>4/7/2013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43F9C33-972F-4423-910B-EF65C59956B6}" type="slidenum">
              <a:rPr lang="en-US" smtClean="0"/>
              <a:t>‹#›</a:t>
            </a:fld>
            <a:endParaRPr lang="en-US"/>
          </a:p>
        </p:txBody>
      </p:sp>
    </p:spTree>
    <p:extLst>
      <p:ext uri="{BB962C8B-B14F-4D97-AF65-F5344CB8AC3E}">
        <p14:creationId xmlns:p14="http://schemas.microsoft.com/office/powerpoint/2010/main" val="25686561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3404523-B374-4959-9CDB-9DD290013FE1}" type="datetimeFigureOut">
              <a:rPr lang="en-US" smtClean="0"/>
              <a:t>4/7/2013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3F9C33-972F-4423-910B-EF65C59956B6}" type="slidenum">
              <a:rPr lang="en-US" smtClean="0"/>
              <a:t>‹#›</a:t>
            </a:fld>
            <a:endParaRPr lang="en-US"/>
          </a:p>
        </p:txBody>
      </p:sp>
    </p:spTree>
    <p:extLst>
      <p:ext uri="{BB962C8B-B14F-4D97-AF65-F5344CB8AC3E}">
        <p14:creationId xmlns:p14="http://schemas.microsoft.com/office/powerpoint/2010/main" val="1198868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3404523-B374-4959-9CDB-9DD290013FE1}" type="datetimeFigureOut">
              <a:rPr lang="en-US" smtClean="0"/>
              <a:t>4/7/2013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3F9C33-972F-4423-910B-EF65C59956B6}" type="slidenum">
              <a:rPr lang="en-US" smtClean="0"/>
              <a:t>‹#›</a:t>
            </a:fld>
            <a:endParaRPr lang="en-US"/>
          </a:p>
        </p:txBody>
      </p:sp>
    </p:spTree>
    <p:extLst>
      <p:ext uri="{BB962C8B-B14F-4D97-AF65-F5344CB8AC3E}">
        <p14:creationId xmlns:p14="http://schemas.microsoft.com/office/powerpoint/2010/main" val="37000520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404523-B374-4959-9CDB-9DD290013FE1}" type="datetimeFigureOut">
              <a:rPr lang="en-US" smtClean="0"/>
              <a:t>4/7/2013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3F9C33-972F-4423-910B-EF65C59956B6}" type="slidenum">
              <a:rPr lang="en-US" smtClean="0"/>
              <a:t>‹#›</a:t>
            </a:fld>
            <a:endParaRPr lang="en-US"/>
          </a:p>
        </p:txBody>
      </p:sp>
    </p:spTree>
    <p:extLst>
      <p:ext uri="{BB962C8B-B14F-4D97-AF65-F5344CB8AC3E}">
        <p14:creationId xmlns:p14="http://schemas.microsoft.com/office/powerpoint/2010/main" val="17037626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3200" b="1" dirty="0" smtClean="0">
                <a:latin typeface="Book Antiqua" pitchFamily="18" charset="0"/>
              </a:rPr>
              <a:t>Role of the Prospectus Directive in Unifying EU Regulated Markets</a:t>
            </a:r>
            <a:endParaRPr lang="en-US" sz="3200" b="1" dirty="0">
              <a:latin typeface="Book Antiqua" pitchFamily="18" charset="0"/>
            </a:endParaRPr>
          </a:p>
        </p:txBody>
      </p:sp>
      <p:sp>
        <p:nvSpPr>
          <p:cNvPr id="3" name="Subtitle 2"/>
          <p:cNvSpPr>
            <a:spLocks noGrp="1"/>
          </p:cNvSpPr>
          <p:nvPr>
            <p:ph type="subTitle" idx="1"/>
          </p:nvPr>
        </p:nvSpPr>
        <p:spPr/>
        <p:txBody>
          <a:bodyPr>
            <a:normAutofit/>
          </a:bodyPr>
          <a:lstStyle/>
          <a:p>
            <a:r>
              <a:rPr lang="en-US" sz="2400" dirty="0" smtClean="0">
                <a:latin typeface="Book Antiqua" pitchFamily="18" charset="0"/>
              </a:rPr>
              <a:t>Mahmoud Dodeen</a:t>
            </a:r>
          </a:p>
          <a:p>
            <a:r>
              <a:rPr lang="en-US" sz="2400" dirty="0" smtClean="0">
                <a:latin typeface="Book Antiqua" pitchFamily="18" charset="0"/>
              </a:rPr>
              <a:t>Birzeit University</a:t>
            </a:r>
          </a:p>
          <a:p>
            <a:r>
              <a:rPr lang="en-US" sz="2400" dirty="0" smtClean="0">
                <a:latin typeface="Book Antiqua" pitchFamily="18" charset="0"/>
              </a:rPr>
              <a:t>April 8, 2013</a:t>
            </a:r>
            <a:endParaRPr lang="en-US" sz="2400" dirty="0">
              <a:latin typeface="Book Antiqua" pitchFamily="18" charset="0"/>
            </a:endParaRPr>
          </a:p>
        </p:txBody>
      </p:sp>
    </p:spTree>
    <p:extLst>
      <p:ext uri="{BB962C8B-B14F-4D97-AF65-F5344CB8AC3E}">
        <p14:creationId xmlns:p14="http://schemas.microsoft.com/office/powerpoint/2010/main" val="1867336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smtClean="0">
                <a:latin typeface="Book Antiqua" pitchFamily="18" charset="0"/>
              </a:rPr>
              <a:t>Liability regime </a:t>
            </a:r>
            <a:endParaRPr lang="en-US" sz="3200" b="1" dirty="0">
              <a:latin typeface="Book Antiqua" pitchFamily="18" charset="0"/>
            </a:endParaRPr>
          </a:p>
        </p:txBody>
      </p:sp>
      <p:sp>
        <p:nvSpPr>
          <p:cNvPr id="3" name="Content Placeholder 2"/>
          <p:cNvSpPr>
            <a:spLocks noGrp="1"/>
          </p:cNvSpPr>
          <p:nvPr>
            <p:ph idx="1"/>
          </p:nvPr>
        </p:nvSpPr>
        <p:spPr>
          <a:xfrm>
            <a:off x="457200" y="1600200"/>
            <a:ext cx="8229600" cy="5029200"/>
          </a:xfrm>
        </p:spPr>
        <p:txBody>
          <a:bodyPr>
            <a:normAutofit lnSpcReduction="10000"/>
          </a:bodyPr>
          <a:lstStyle/>
          <a:p>
            <a:pPr algn="just"/>
            <a:r>
              <a:rPr lang="en-GB" sz="2000" dirty="0">
                <a:latin typeface="Times New Roman" pitchFamily="18" charset="0"/>
                <a:cs typeface="Times New Roman" pitchFamily="18" charset="0"/>
              </a:rPr>
              <a:t>Liability regimes in the Member States are </a:t>
            </a:r>
            <a:r>
              <a:rPr lang="en-GB" sz="2000" dirty="0" smtClean="0">
                <a:latin typeface="Times New Roman" pitchFamily="18" charset="0"/>
                <a:cs typeface="Times New Roman" pitchFamily="18" charset="0"/>
              </a:rPr>
              <a:t>different </a:t>
            </a:r>
            <a:r>
              <a:rPr lang="en-GB" sz="2000" dirty="0">
                <a:latin typeface="Times New Roman" pitchFamily="18" charset="0"/>
                <a:cs typeface="Times New Roman" pitchFamily="18" charset="0"/>
              </a:rPr>
              <a:t>due to national competence in civil law</a:t>
            </a:r>
            <a:r>
              <a:rPr lang="en-GB" sz="2000" dirty="0" smtClean="0">
                <a:latin typeface="Times New Roman" pitchFamily="18" charset="0"/>
                <a:cs typeface="Times New Roman" pitchFamily="18" charset="0"/>
              </a:rPr>
              <a:t>.</a:t>
            </a:r>
          </a:p>
          <a:p>
            <a:pPr algn="just"/>
            <a:endParaRPr lang="en-GB" sz="2000" dirty="0" smtClean="0">
              <a:latin typeface="Times New Roman" pitchFamily="18" charset="0"/>
              <a:cs typeface="Times New Roman" pitchFamily="18" charset="0"/>
            </a:endParaRPr>
          </a:p>
          <a:p>
            <a:pPr algn="just"/>
            <a:r>
              <a:rPr lang="en-GB" sz="2000" dirty="0" smtClean="0">
                <a:latin typeface="Times New Roman" pitchFamily="18" charset="0"/>
                <a:cs typeface="Times New Roman" pitchFamily="18" charset="0"/>
              </a:rPr>
              <a:t>The PD </a:t>
            </a:r>
            <a:r>
              <a:rPr lang="en-GB" sz="2000" dirty="0">
                <a:latin typeface="Times New Roman" pitchFamily="18" charset="0"/>
                <a:cs typeface="Times New Roman" pitchFamily="18" charset="0"/>
              </a:rPr>
              <a:t>does not harmonise the system of </a:t>
            </a:r>
            <a:r>
              <a:rPr lang="en-GB" sz="2000" dirty="0" smtClean="0">
                <a:latin typeface="Times New Roman" pitchFamily="18" charset="0"/>
                <a:cs typeface="Times New Roman" pitchFamily="18" charset="0"/>
              </a:rPr>
              <a:t>civil </a:t>
            </a:r>
            <a:r>
              <a:rPr lang="en-GB" sz="2000" dirty="0">
                <a:latin typeface="Times New Roman" pitchFamily="18" charset="0"/>
                <a:cs typeface="Times New Roman" pitchFamily="18" charset="0"/>
              </a:rPr>
              <a:t>or criminal </a:t>
            </a:r>
            <a:r>
              <a:rPr lang="en-GB" sz="2000" dirty="0" smtClean="0">
                <a:latin typeface="Times New Roman" pitchFamily="18" charset="0"/>
                <a:cs typeface="Times New Roman" pitchFamily="18" charset="0"/>
              </a:rPr>
              <a:t>liability…a </a:t>
            </a:r>
            <a:r>
              <a:rPr lang="en-GB" sz="2000" dirty="0">
                <a:latin typeface="Times New Roman" pitchFamily="18" charset="0"/>
                <a:cs typeface="Times New Roman" pitchFamily="18" charset="0"/>
              </a:rPr>
              <a:t>false statement in the prospectus, for example, would feasibly trigger different local liability regimes, principles and doctrines, depending on the law applicable according to the theory of conflicts of the </a:t>
            </a:r>
            <a:r>
              <a:rPr lang="en-GB" sz="2000" dirty="0" smtClean="0">
                <a:latin typeface="Times New Roman" pitchFamily="18" charset="0"/>
                <a:cs typeface="Times New Roman" pitchFamily="18" charset="0"/>
              </a:rPr>
              <a:t>laws.</a:t>
            </a:r>
          </a:p>
          <a:p>
            <a:pPr marL="0" indent="0" algn="just">
              <a:buNone/>
            </a:pPr>
            <a:endParaRPr lang="en-GB" sz="2000" dirty="0" smtClean="0">
              <a:latin typeface="Times New Roman" pitchFamily="18" charset="0"/>
              <a:cs typeface="Times New Roman" pitchFamily="18" charset="0"/>
            </a:endParaRPr>
          </a:p>
          <a:p>
            <a:pPr algn="just"/>
            <a:r>
              <a:rPr lang="en-GB" sz="2000" dirty="0" smtClean="0">
                <a:latin typeface="Times New Roman" pitchFamily="18" charset="0"/>
                <a:cs typeface="Times New Roman" pitchFamily="18" charset="0"/>
              </a:rPr>
              <a:t>The amended PD delegated </a:t>
            </a:r>
            <a:r>
              <a:rPr lang="en-US" sz="2000" dirty="0" smtClean="0">
                <a:latin typeface="Times New Roman" pitchFamily="18" charset="0"/>
                <a:cs typeface="Times New Roman" pitchFamily="18" charset="0"/>
              </a:rPr>
              <a:t>the Commission to establish a comparative table of Member States’ regimes; to identify and monitor the liability arrangements in the Member States.</a:t>
            </a:r>
          </a:p>
          <a:p>
            <a:pPr marL="0" indent="0" algn="just">
              <a:buNone/>
            </a:pPr>
            <a:endParaRPr lang="en-US" sz="2000" dirty="0" smtClean="0">
              <a:latin typeface="Times New Roman" pitchFamily="18" charset="0"/>
              <a:cs typeface="Times New Roman" pitchFamily="18" charset="0"/>
            </a:endParaRPr>
          </a:p>
          <a:p>
            <a:pPr algn="just"/>
            <a:r>
              <a:rPr lang="en-US" sz="2000" dirty="0" smtClean="0">
                <a:latin typeface="Times New Roman" pitchFamily="18" charset="0"/>
                <a:cs typeface="Times New Roman" pitchFamily="18" charset="0"/>
              </a:rPr>
              <a:t>This might be a tendency to diminish the significance of criminal punishments, rather giving particular attention to civil remedies and administrative penalties and measures e.g. suspension of trading; as they may be more deterrent in the world of business. </a:t>
            </a:r>
          </a:p>
          <a:p>
            <a:pPr marL="0" indent="0" algn="just">
              <a:buNone/>
            </a:pPr>
            <a:endParaRPr lang="en-US" sz="2000" dirty="0">
              <a:latin typeface="Times New Roman" pitchFamily="18" charset="0"/>
              <a:cs typeface="Times New Roman" pitchFamily="18" charset="0"/>
            </a:endParaRPr>
          </a:p>
          <a:p>
            <a:pPr marL="0" indent="0" algn="just">
              <a:buNone/>
            </a:pPr>
            <a:endParaRPr lang="en-US" sz="2000" dirty="0">
              <a:latin typeface="Times New Roman" pitchFamily="18" charset="0"/>
              <a:cs typeface="Times New Roman" pitchFamily="18" charset="0"/>
            </a:endParaRPr>
          </a:p>
        </p:txBody>
      </p:sp>
    </p:spTree>
    <p:extLst>
      <p:ext uri="{BB962C8B-B14F-4D97-AF65-F5344CB8AC3E}">
        <p14:creationId xmlns:p14="http://schemas.microsoft.com/office/powerpoint/2010/main" val="34947193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3600" b="1" dirty="0" smtClean="0">
                <a:latin typeface="Book Antiqua" pitchFamily="18" charset="0"/>
              </a:rPr>
              <a:t>Responsibility </a:t>
            </a:r>
            <a:r>
              <a:rPr lang="en-GB" sz="3600" b="1" dirty="0">
                <a:latin typeface="Book Antiqua" pitchFamily="18" charset="0"/>
              </a:rPr>
              <a:t>attaching to the prospectus</a:t>
            </a:r>
            <a:endParaRPr lang="en-US" sz="3600" b="1" dirty="0">
              <a:latin typeface="Book Antiqua" pitchFamily="18" charset="0"/>
            </a:endParaRPr>
          </a:p>
        </p:txBody>
      </p:sp>
      <p:sp>
        <p:nvSpPr>
          <p:cNvPr id="3" name="Content Placeholder 2"/>
          <p:cNvSpPr>
            <a:spLocks noGrp="1"/>
          </p:cNvSpPr>
          <p:nvPr>
            <p:ph idx="1"/>
          </p:nvPr>
        </p:nvSpPr>
        <p:spPr/>
        <p:txBody>
          <a:bodyPr>
            <a:normAutofit/>
          </a:bodyPr>
          <a:lstStyle/>
          <a:p>
            <a:pPr algn="just">
              <a:lnSpc>
                <a:spcPct val="150000"/>
              </a:lnSpc>
            </a:pPr>
            <a:r>
              <a:rPr lang="en-US" sz="2000" dirty="0" smtClean="0">
                <a:latin typeface="Times New Roman" pitchFamily="18" charset="0"/>
                <a:cs typeface="Times New Roman" pitchFamily="18" charset="0"/>
              </a:rPr>
              <a:t>Responsibility attaches, at least, to the issuer or its administrative, management or supervisory bodies, the </a:t>
            </a:r>
            <a:r>
              <a:rPr lang="en-US" sz="2000" dirty="0" err="1" smtClean="0">
                <a:latin typeface="Times New Roman" pitchFamily="18" charset="0"/>
                <a:cs typeface="Times New Roman" pitchFamily="18" charset="0"/>
              </a:rPr>
              <a:t>offeror</a:t>
            </a:r>
            <a:r>
              <a:rPr lang="en-US" sz="2000" dirty="0" smtClean="0">
                <a:latin typeface="Times New Roman" pitchFamily="18" charset="0"/>
                <a:cs typeface="Times New Roman" pitchFamily="18" charset="0"/>
              </a:rPr>
              <a:t>, the person asking for the admission to trading or the guarantor;</a:t>
            </a:r>
          </a:p>
          <a:p>
            <a:pPr algn="just">
              <a:lnSpc>
                <a:spcPct val="150000"/>
              </a:lnSpc>
            </a:pPr>
            <a:r>
              <a:rPr lang="en-US" sz="2000" dirty="0" smtClean="0">
                <a:latin typeface="Times New Roman" pitchFamily="18" charset="0"/>
                <a:cs typeface="Times New Roman" pitchFamily="18" charset="0"/>
              </a:rPr>
              <a:t>The persons responsible shall be clearly identified in the prospectus by their names and functions…</a:t>
            </a:r>
          </a:p>
          <a:p>
            <a:pPr algn="just">
              <a:lnSpc>
                <a:spcPct val="150000"/>
              </a:lnSpc>
            </a:pPr>
            <a:r>
              <a:rPr lang="en-US" sz="2000" dirty="0" smtClean="0">
                <a:latin typeface="Times New Roman" pitchFamily="18" charset="0"/>
                <a:cs typeface="Times New Roman" pitchFamily="18" charset="0"/>
              </a:rPr>
              <a:t>Civil liability also applies to those persons. </a:t>
            </a:r>
          </a:p>
          <a:p>
            <a:pPr algn="just">
              <a:lnSpc>
                <a:spcPct val="150000"/>
              </a:lnSpc>
            </a:pPr>
            <a:r>
              <a:rPr lang="en-US" sz="2000" dirty="0" smtClean="0">
                <a:latin typeface="Times New Roman" pitchFamily="18" charset="0"/>
                <a:cs typeface="Times New Roman" pitchFamily="18" charset="0"/>
              </a:rPr>
              <a:t>The Court of Justice has ruled that the liability attaching to the prospectus should apply to the issuer of the securities and also to its board even if they were not mentioned explicitly as responsible (</a:t>
            </a:r>
            <a:r>
              <a:rPr lang="en-GB" sz="2000" dirty="0"/>
              <a:t>5 July 2007, Case C-430/05</a:t>
            </a:r>
            <a:r>
              <a:rPr lang="en-US" sz="2000" dirty="0" smtClean="0">
                <a:latin typeface="Times New Roman" pitchFamily="18" charset="0"/>
                <a:cs typeface="Times New Roman" pitchFamily="18" charset="0"/>
              </a:rPr>
              <a:t>).</a:t>
            </a:r>
            <a:endParaRPr lang="en-US" sz="2000" dirty="0">
              <a:latin typeface="Times New Roman" pitchFamily="18" charset="0"/>
              <a:cs typeface="Times New Roman" pitchFamily="18" charset="0"/>
            </a:endParaRPr>
          </a:p>
        </p:txBody>
      </p:sp>
    </p:spTree>
    <p:extLst>
      <p:ext uri="{BB962C8B-B14F-4D97-AF65-F5344CB8AC3E}">
        <p14:creationId xmlns:p14="http://schemas.microsoft.com/office/powerpoint/2010/main" val="25640680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dirty="0" smtClean="0">
                <a:latin typeface="Book Antiqua" pitchFamily="18" charset="0"/>
              </a:rPr>
              <a:t>Issues </a:t>
            </a:r>
            <a:r>
              <a:rPr lang="en-US" sz="3600" b="1" dirty="0">
                <a:latin typeface="Book Antiqua" pitchFamily="18" charset="0"/>
              </a:rPr>
              <a:t>have not been fully dealt </a:t>
            </a:r>
            <a:r>
              <a:rPr lang="en-US" sz="3600" b="1" dirty="0" smtClean="0">
                <a:latin typeface="Book Antiqua" pitchFamily="18" charset="0"/>
              </a:rPr>
              <a:t>by the PD</a:t>
            </a:r>
            <a:endParaRPr lang="en-US" sz="3600" b="1" dirty="0">
              <a:latin typeface="Book Antiqua" pitchFamily="18" charset="0"/>
            </a:endParaRPr>
          </a:p>
        </p:txBody>
      </p:sp>
      <p:sp>
        <p:nvSpPr>
          <p:cNvPr id="3" name="Content Placeholder 2"/>
          <p:cNvSpPr>
            <a:spLocks noGrp="1"/>
          </p:cNvSpPr>
          <p:nvPr>
            <p:ph idx="1"/>
          </p:nvPr>
        </p:nvSpPr>
        <p:spPr>
          <a:xfrm>
            <a:off x="457200" y="1600200"/>
            <a:ext cx="8229600" cy="4800600"/>
          </a:xfrm>
        </p:spPr>
        <p:txBody>
          <a:bodyPr>
            <a:noAutofit/>
          </a:bodyPr>
          <a:lstStyle/>
          <a:p>
            <a:pPr algn="just">
              <a:lnSpc>
                <a:spcPct val="150000"/>
              </a:lnSpc>
            </a:pPr>
            <a:r>
              <a:rPr lang="en-US" sz="2000" dirty="0" smtClean="0">
                <a:latin typeface="Times New Roman" pitchFamily="18" charset="0"/>
                <a:cs typeface="Times New Roman" pitchFamily="18" charset="0"/>
              </a:rPr>
              <a:t>Extensive </a:t>
            </a:r>
            <a:r>
              <a:rPr lang="en-US" sz="2000" dirty="0">
                <a:latin typeface="Times New Roman" pitchFamily="18" charset="0"/>
                <a:cs typeface="Times New Roman" pitchFamily="18" charset="0"/>
              </a:rPr>
              <a:t>powers to the competent authorities that might reduce the volume of </a:t>
            </a:r>
            <a:r>
              <a:rPr lang="en-US" sz="2000" dirty="0" err="1">
                <a:latin typeface="Times New Roman" pitchFamily="18" charset="0"/>
                <a:cs typeface="Times New Roman" pitchFamily="18" charset="0"/>
              </a:rPr>
              <a:t>harmonisation</a:t>
            </a:r>
            <a:r>
              <a:rPr lang="en-US" sz="2000" dirty="0">
                <a:latin typeface="Times New Roman" pitchFamily="18" charset="0"/>
                <a:cs typeface="Times New Roman" pitchFamily="18" charset="0"/>
              </a:rPr>
              <a:t> intended by the Directive</a:t>
            </a:r>
            <a:r>
              <a:rPr lang="en-US" sz="2000" dirty="0" smtClean="0">
                <a:latin typeface="Times New Roman" pitchFamily="18" charset="0"/>
                <a:cs typeface="Times New Roman" pitchFamily="18" charset="0"/>
              </a:rPr>
              <a:t>;</a:t>
            </a:r>
          </a:p>
          <a:p>
            <a:pPr algn="just">
              <a:lnSpc>
                <a:spcPct val="150000"/>
              </a:lnSpc>
            </a:pPr>
            <a:r>
              <a:rPr lang="en-US" sz="2000" dirty="0" smtClean="0">
                <a:latin typeface="Times New Roman" pitchFamily="18" charset="0"/>
                <a:cs typeface="Times New Roman" pitchFamily="18" charset="0"/>
              </a:rPr>
              <a:t> Leaving </a:t>
            </a:r>
            <a:r>
              <a:rPr lang="en-US" sz="2000" dirty="0">
                <a:latin typeface="Times New Roman" pitchFamily="18" charset="0"/>
                <a:cs typeface="Times New Roman" pitchFamily="18" charset="0"/>
              </a:rPr>
              <a:t>legal uncertainty in relation to private placement which is not an exception to public offering but only to the obligation to publish a prospectus; </a:t>
            </a:r>
            <a:endParaRPr lang="en-US" sz="2000" dirty="0" smtClean="0">
              <a:latin typeface="Times New Roman" pitchFamily="18" charset="0"/>
              <a:cs typeface="Times New Roman" pitchFamily="18" charset="0"/>
            </a:endParaRPr>
          </a:p>
          <a:p>
            <a:pPr algn="just">
              <a:lnSpc>
                <a:spcPct val="150000"/>
              </a:lnSpc>
            </a:pPr>
            <a:r>
              <a:rPr lang="en-US" sz="2000" dirty="0" smtClean="0">
                <a:latin typeface="Times New Roman" pitchFamily="18" charset="0"/>
                <a:cs typeface="Times New Roman" pitchFamily="18" charset="0"/>
              </a:rPr>
              <a:t>Leaving </a:t>
            </a:r>
            <a:r>
              <a:rPr lang="en-US" sz="2000" dirty="0">
                <a:latin typeface="Times New Roman" pitchFamily="18" charset="0"/>
                <a:cs typeface="Times New Roman" pitchFamily="18" charset="0"/>
              </a:rPr>
              <a:t>an option to Member States for the recognition of individuals and certain SMEs as qualified investors under certain conditions and subject to mutual recognition</a:t>
            </a:r>
            <a:r>
              <a:rPr lang="en-US" sz="2000" dirty="0" smtClean="0">
                <a:latin typeface="Times New Roman" pitchFamily="18" charset="0"/>
                <a:cs typeface="Times New Roman" pitchFamily="18" charset="0"/>
              </a:rPr>
              <a:t>;</a:t>
            </a:r>
          </a:p>
          <a:p>
            <a:pPr algn="just">
              <a:lnSpc>
                <a:spcPct val="150000"/>
              </a:lnSpc>
            </a:pPr>
            <a:r>
              <a:rPr lang="en-US" sz="2000" dirty="0" smtClean="0">
                <a:latin typeface="Times New Roman" pitchFamily="18" charset="0"/>
                <a:cs typeface="Times New Roman" pitchFamily="18" charset="0"/>
              </a:rPr>
              <a:t>Leaving to each Member State the right to determine the standards of liability.</a:t>
            </a:r>
            <a:endParaRPr lang="en-US" sz="2000" dirty="0">
              <a:latin typeface="Times New Roman" pitchFamily="18" charset="0"/>
              <a:cs typeface="Times New Roman" pitchFamily="18" charset="0"/>
            </a:endParaRPr>
          </a:p>
        </p:txBody>
      </p:sp>
    </p:spTree>
    <p:extLst>
      <p:ext uri="{BB962C8B-B14F-4D97-AF65-F5344CB8AC3E}">
        <p14:creationId xmlns:p14="http://schemas.microsoft.com/office/powerpoint/2010/main" val="383368974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latin typeface="Book Antiqua" pitchFamily="18" charset="0"/>
              </a:rPr>
              <a:t>Legislation </a:t>
            </a:r>
            <a:endParaRPr lang="en-US" sz="3200" b="1" dirty="0">
              <a:latin typeface="Book Antiqua" pitchFamily="18" charset="0"/>
            </a:endParaRPr>
          </a:p>
        </p:txBody>
      </p:sp>
      <p:sp>
        <p:nvSpPr>
          <p:cNvPr id="3" name="Content Placeholder 2"/>
          <p:cNvSpPr>
            <a:spLocks noGrp="1"/>
          </p:cNvSpPr>
          <p:nvPr>
            <p:ph idx="1"/>
          </p:nvPr>
        </p:nvSpPr>
        <p:spPr/>
        <p:txBody>
          <a:bodyPr>
            <a:normAutofit/>
          </a:bodyPr>
          <a:lstStyle/>
          <a:p>
            <a:pPr algn="just">
              <a:lnSpc>
                <a:spcPct val="150000"/>
              </a:lnSpc>
            </a:pPr>
            <a:r>
              <a:rPr lang="en-GB" sz="2200" dirty="0">
                <a:latin typeface="Times New Roman" pitchFamily="18" charset="0"/>
                <a:cs typeface="Times New Roman" pitchFamily="18" charset="0"/>
              </a:rPr>
              <a:t>Directive 2003/71/EC on the prospectus to be published when securities are offered to the public or admitted to </a:t>
            </a:r>
            <a:r>
              <a:rPr lang="en-GB" sz="2200" dirty="0" smtClean="0">
                <a:latin typeface="Times New Roman" pitchFamily="18" charset="0"/>
                <a:cs typeface="Times New Roman" pitchFamily="18" charset="0"/>
              </a:rPr>
              <a:t>trading (PD) (</a:t>
            </a:r>
            <a:r>
              <a:rPr lang="en-GB" sz="2200" dirty="0">
                <a:latin typeface="Times New Roman" pitchFamily="18" charset="0"/>
                <a:cs typeface="Times New Roman" pitchFamily="18" charset="0"/>
              </a:rPr>
              <a:t>amending Directive </a:t>
            </a:r>
            <a:r>
              <a:rPr lang="en-GB" sz="2200" dirty="0" smtClean="0">
                <a:latin typeface="Times New Roman" pitchFamily="18" charset="0"/>
                <a:cs typeface="Times New Roman" pitchFamily="18" charset="0"/>
              </a:rPr>
              <a:t>2001/34/EC).</a:t>
            </a:r>
          </a:p>
          <a:p>
            <a:pPr marL="0" indent="0" algn="just">
              <a:lnSpc>
                <a:spcPct val="150000"/>
              </a:lnSpc>
              <a:buNone/>
            </a:pPr>
            <a:endParaRPr lang="en-GB" sz="2200" dirty="0" smtClean="0">
              <a:latin typeface="Times New Roman" pitchFamily="18" charset="0"/>
              <a:cs typeface="Times New Roman" pitchFamily="18" charset="0"/>
            </a:endParaRPr>
          </a:p>
          <a:p>
            <a:pPr algn="just">
              <a:lnSpc>
                <a:spcPct val="150000"/>
              </a:lnSpc>
            </a:pPr>
            <a:r>
              <a:rPr lang="en-GB" sz="2200" dirty="0" smtClean="0">
                <a:latin typeface="Times New Roman" pitchFamily="18" charset="0"/>
                <a:cs typeface="Times New Roman" pitchFamily="18" charset="0"/>
              </a:rPr>
              <a:t>Amendments: </a:t>
            </a:r>
            <a:r>
              <a:rPr lang="en-GB" sz="2200" dirty="0">
                <a:latin typeface="Times New Roman" pitchFamily="18" charset="0"/>
                <a:cs typeface="Times New Roman" pitchFamily="18" charset="0"/>
              </a:rPr>
              <a:t>Directive </a:t>
            </a:r>
            <a:r>
              <a:rPr lang="en-GB" sz="2200" dirty="0" smtClean="0">
                <a:latin typeface="Times New Roman" pitchFamily="18" charset="0"/>
                <a:cs typeface="Times New Roman" pitchFamily="18" charset="0"/>
              </a:rPr>
              <a:t>2008/11/EC &amp; Directive 2010/73/EU </a:t>
            </a:r>
          </a:p>
          <a:p>
            <a:pPr marL="0" indent="0" algn="just">
              <a:lnSpc>
                <a:spcPct val="150000"/>
              </a:lnSpc>
              <a:buNone/>
            </a:pPr>
            <a:endParaRPr lang="en-GB" sz="2200" dirty="0" smtClean="0">
              <a:latin typeface="Times New Roman" pitchFamily="18" charset="0"/>
              <a:cs typeface="Times New Roman" pitchFamily="18" charset="0"/>
            </a:endParaRPr>
          </a:p>
          <a:p>
            <a:pPr algn="just">
              <a:lnSpc>
                <a:spcPct val="150000"/>
              </a:lnSpc>
            </a:pPr>
            <a:r>
              <a:rPr lang="en-GB" sz="2200" dirty="0" smtClean="0">
                <a:latin typeface="Times New Roman" pitchFamily="18" charset="0"/>
                <a:cs typeface="Times New Roman" pitchFamily="18" charset="0"/>
              </a:rPr>
              <a:t>Delegated Acts By Commission ( a set of </a:t>
            </a:r>
            <a:r>
              <a:rPr lang="en-US" sz="2200" dirty="0" smtClean="0">
                <a:latin typeface="Times New Roman" pitchFamily="18" charset="0"/>
                <a:cs typeface="Times New Roman" pitchFamily="18" charset="0"/>
              </a:rPr>
              <a:t>implementing regulations</a:t>
            </a:r>
            <a:r>
              <a:rPr lang="en-GB" sz="2200" dirty="0" smtClean="0">
                <a:latin typeface="Times New Roman" pitchFamily="18" charset="0"/>
                <a:cs typeface="Times New Roman" pitchFamily="18" charset="0"/>
              </a:rPr>
              <a:t>)</a:t>
            </a:r>
          </a:p>
          <a:p>
            <a:pPr algn="just">
              <a:lnSpc>
                <a:spcPct val="150000"/>
              </a:lnSpc>
            </a:pPr>
            <a:endParaRPr lang="en-US" sz="2200" dirty="0">
              <a:latin typeface="Times New Roman" pitchFamily="18" charset="0"/>
              <a:cs typeface="Times New Roman" pitchFamily="18" charset="0"/>
            </a:endParaRPr>
          </a:p>
        </p:txBody>
      </p:sp>
    </p:spTree>
    <p:extLst>
      <p:ext uri="{BB962C8B-B14F-4D97-AF65-F5344CB8AC3E}">
        <p14:creationId xmlns:p14="http://schemas.microsoft.com/office/powerpoint/2010/main" val="30151549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latin typeface="Book Antiqua" pitchFamily="18" charset="0"/>
              </a:rPr>
              <a:t>Who is outside </a:t>
            </a:r>
            <a:r>
              <a:rPr lang="en-US" sz="3200" b="1" dirty="0" smtClean="0">
                <a:latin typeface="Book Antiqua" pitchFamily="18" charset="0"/>
              </a:rPr>
              <a:t>the scope of the </a:t>
            </a:r>
            <a:r>
              <a:rPr lang="en-US" sz="3200" b="1" dirty="0" smtClean="0">
                <a:latin typeface="Book Antiqua" pitchFamily="18" charset="0"/>
              </a:rPr>
              <a:t>PD?</a:t>
            </a:r>
            <a:endParaRPr lang="en-US" sz="3200" b="1" dirty="0">
              <a:latin typeface="Book Antiqua" pitchFamily="18" charset="0"/>
            </a:endParaRPr>
          </a:p>
        </p:txBody>
      </p:sp>
      <p:sp>
        <p:nvSpPr>
          <p:cNvPr id="3" name="Content Placeholder 2"/>
          <p:cNvSpPr>
            <a:spLocks noGrp="1"/>
          </p:cNvSpPr>
          <p:nvPr>
            <p:ph idx="1"/>
          </p:nvPr>
        </p:nvSpPr>
        <p:spPr/>
        <p:txBody>
          <a:bodyPr>
            <a:normAutofit fontScale="85000" lnSpcReduction="10000"/>
          </a:bodyPr>
          <a:lstStyle/>
          <a:p>
            <a:pPr>
              <a:lnSpc>
                <a:spcPct val="150000"/>
              </a:lnSpc>
            </a:pPr>
            <a:r>
              <a:rPr lang="en-US" sz="2400" dirty="0" smtClean="0">
                <a:latin typeface="Times New Roman" pitchFamily="18" charset="0"/>
                <a:cs typeface="Times New Roman" pitchFamily="18" charset="0"/>
              </a:rPr>
              <a:t>Non-public offers: The Member States’ legislative bodies;</a:t>
            </a:r>
          </a:p>
          <a:p>
            <a:pPr>
              <a:lnSpc>
                <a:spcPct val="150000"/>
              </a:lnSpc>
            </a:pPr>
            <a:r>
              <a:rPr lang="en-GB" sz="2400" dirty="0" smtClean="0">
                <a:latin typeface="Times New Roman" pitchFamily="18" charset="0"/>
                <a:cs typeface="Times New Roman" pitchFamily="18" charset="0"/>
              </a:rPr>
              <a:t>Exchange-regulated markets;</a:t>
            </a:r>
          </a:p>
          <a:p>
            <a:pPr>
              <a:lnSpc>
                <a:spcPct val="150000"/>
              </a:lnSpc>
            </a:pPr>
            <a:r>
              <a:rPr lang="en-GB" sz="2400" dirty="0" smtClean="0">
                <a:latin typeface="Times New Roman" pitchFamily="18" charset="0"/>
                <a:cs typeface="Times New Roman" pitchFamily="18" charset="0"/>
              </a:rPr>
              <a:t>Exempt securities (other than </a:t>
            </a:r>
            <a:r>
              <a:rPr lang="en-US" sz="2400" dirty="0" smtClean="0">
                <a:latin typeface="Times New Roman" pitchFamily="18" charset="0"/>
                <a:cs typeface="Times New Roman" pitchFamily="18" charset="0"/>
              </a:rPr>
              <a:t>equity </a:t>
            </a:r>
            <a:r>
              <a:rPr lang="en-US" sz="2400" dirty="0" smtClean="0">
                <a:latin typeface="Times New Roman" pitchFamily="18" charset="0"/>
                <a:cs typeface="Times New Roman" pitchFamily="18" charset="0"/>
              </a:rPr>
              <a:t>securities, as prescribed in Art. 1</a:t>
            </a:r>
            <a:r>
              <a:rPr lang="en-GB" sz="2400" dirty="0" smtClean="0">
                <a:latin typeface="Times New Roman" pitchFamily="18" charset="0"/>
                <a:cs typeface="Times New Roman" pitchFamily="18" charset="0"/>
              </a:rPr>
              <a:t>) </a:t>
            </a:r>
            <a:endParaRPr lang="en-GB" sz="2400" dirty="0" smtClean="0">
              <a:latin typeface="Times New Roman" pitchFamily="18" charset="0"/>
              <a:cs typeface="Times New Roman" pitchFamily="18" charset="0"/>
            </a:endParaRPr>
          </a:p>
          <a:p>
            <a:pPr>
              <a:lnSpc>
                <a:spcPct val="150000"/>
              </a:lnSpc>
            </a:pPr>
            <a:r>
              <a:rPr lang="en-GB" sz="2400" dirty="0" smtClean="0">
                <a:latin typeface="Times New Roman" pitchFamily="18" charset="0"/>
                <a:cs typeface="Times New Roman" pitchFamily="18" charset="0"/>
              </a:rPr>
              <a:t>Qualified investors;</a:t>
            </a:r>
          </a:p>
          <a:p>
            <a:pPr>
              <a:lnSpc>
                <a:spcPct val="150000"/>
              </a:lnSpc>
            </a:pPr>
            <a:r>
              <a:rPr lang="en-GB" sz="2400" dirty="0" smtClean="0">
                <a:latin typeface="Times New Roman" pitchFamily="18" charset="0"/>
                <a:cs typeface="Times New Roman" pitchFamily="18" charset="0"/>
              </a:rPr>
              <a:t>Investors fewer than 150 </a:t>
            </a:r>
            <a:r>
              <a:rPr lang="en-US" sz="2400" dirty="0" smtClean="0">
                <a:latin typeface="Times New Roman" pitchFamily="18" charset="0"/>
                <a:cs typeface="Times New Roman" pitchFamily="18" charset="0"/>
              </a:rPr>
              <a:t>per Member State (natural or legal persons)</a:t>
            </a:r>
            <a:r>
              <a:rPr lang="en-GB" sz="2400" dirty="0" smtClean="0">
                <a:latin typeface="Times New Roman" pitchFamily="18" charset="0"/>
                <a:cs typeface="Times New Roman" pitchFamily="18" charset="0"/>
              </a:rPr>
              <a:t>; </a:t>
            </a:r>
          </a:p>
          <a:p>
            <a:pPr>
              <a:lnSpc>
                <a:spcPct val="150000"/>
              </a:lnSpc>
            </a:pPr>
            <a:r>
              <a:rPr lang="en-US" sz="2400" dirty="0" smtClean="0">
                <a:latin typeface="Times New Roman" pitchFamily="18" charset="0"/>
                <a:cs typeface="Times New Roman" pitchFamily="18" charset="0"/>
              </a:rPr>
              <a:t>An offer of securities whose denomination per unit amounts to at least EUR </a:t>
            </a:r>
            <a:r>
              <a:rPr lang="en-US" sz="2400" dirty="0" smtClean="0">
                <a:latin typeface="Times New Roman" pitchFamily="18" charset="0"/>
                <a:cs typeface="Times New Roman" pitchFamily="18" charset="0"/>
              </a:rPr>
              <a:t>100000 etc… (Art. 3).</a:t>
            </a:r>
            <a:endParaRPr lang="en-GB" sz="2400" dirty="0" smtClean="0">
              <a:latin typeface="Times New Roman" pitchFamily="18" charset="0"/>
              <a:cs typeface="Times New Roman" pitchFamily="18" charset="0"/>
            </a:endParaRPr>
          </a:p>
          <a:p>
            <a:pPr>
              <a:lnSpc>
                <a:spcPct val="150000"/>
              </a:lnSpc>
            </a:pPr>
            <a:r>
              <a:rPr lang="en-GB" sz="2200" dirty="0" smtClean="0">
                <a:latin typeface="Times New Roman" pitchFamily="18" charset="0"/>
                <a:cs typeface="Times New Roman" pitchFamily="18" charset="0"/>
              </a:rPr>
              <a:t>Employee offers…etc. (see Art. 1 of the PD as amended in 2010).</a:t>
            </a:r>
          </a:p>
          <a:p>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16267647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latin typeface="Book Antiqua" pitchFamily="18" charset="0"/>
              </a:rPr>
              <a:t>Purpose of the PD</a:t>
            </a:r>
            <a:endParaRPr lang="en-US" sz="3200" b="1" dirty="0">
              <a:latin typeface="Book Antiqua" pitchFamily="18" charset="0"/>
            </a:endParaRPr>
          </a:p>
        </p:txBody>
      </p:sp>
      <p:sp>
        <p:nvSpPr>
          <p:cNvPr id="3" name="Content Placeholder 2"/>
          <p:cNvSpPr>
            <a:spLocks noGrp="1"/>
          </p:cNvSpPr>
          <p:nvPr>
            <p:ph idx="1"/>
          </p:nvPr>
        </p:nvSpPr>
        <p:spPr/>
        <p:txBody>
          <a:bodyPr>
            <a:normAutofit/>
          </a:bodyPr>
          <a:lstStyle/>
          <a:p>
            <a:pPr algn="just">
              <a:lnSpc>
                <a:spcPct val="150000"/>
              </a:lnSpc>
            </a:pPr>
            <a:r>
              <a:rPr lang="en-US" sz="2200" dirty="0" smtClean="0">
                <a:latin typeface="Times New Roman" pitchFamily="18" charset="0"/>
                <a:cs typeface="Times New Roman" pitchFamily="18" charset="0"/>
              </a:rPr>
              <a:t>Harmonising</a:t>
            </a:r>
            <a:r>
              <a:rPr lang="en-US" sz="2400" dirty="0" smtClean="0">
                <a:latin typeface="Times New Roman" pitchFamily="18" charset="0"/>
                <a:cs typeface="Times New Roman" pitchFamily="18" charset="0"/>
              </a:rPr>
              <a:t> </a:t>
            </a:r>
            <a:r>
              <a:rPr lang="en-US" sz="2200" dirty="0" smtClean="0">
                <a:latin typeface="Times New Roman" pitchFamily="18" charset="0"/>
                <a:cs typeface="Times New Roman" pitchFamily="18" charset="0"/>
              </a:rPr>
              <a:t>requirements for the drawing up, approval and distribution of the prospectus to be published when securities  are offered to the public or admitted to trading on a regulated market.</a:t>
            </a:r>
          </a:p>
          <a:p>
            <a:pPr algn="just">
              <a:lnSpc>
                <a:spcPct val="150000"/>
              </a:lnSpc>
            </a:pPr>
            <a:r>
              <a:rPr lang="en-US" sz="2200" dirty="0" smtClean="0">
                <a:latin typeface="Times New Roman" pitchFamily="18" charset="0"/>
                <a:cs typeface="Times New Roman" pitchFamily="18" charset="0"/>
              </a:rPr>
              <a:t>Exhaustive maximum Harmonisation. Applies uniformly across the EU and leaves no room for Member States to impose additional requirements on issuers.</a:t>
            </a:r>
          </a:p>
          <a:p>
            <a:pPr algn="just">
              <a:lnSpc>
                <a:spcPct val="150000"/>
              </a:lnSpc>
            </a:pPr>
            <a:r>
              <a:rPr lang="en-US" sz="2200" dirty="0" smtClean="0">
                <a:latin typeface="Times New Roman" pitchFamily="18" charset="0"/>
                <a:cs typeface="Times New Roman" pitchFamily="18" charset="0"/>
              </a:rPr>
              <a:t>Providing sufficient information for investors (current &amp; potential) to make informed investment decisions (to hold, sell or buy) = </a:t>
            </a:r>
          </a:p>
          <a:p>
            <a:pPr algn="just">
              <a:lnSpc>
                <a:spcPct val="150000"/>
              </a:lnSpc>
            </a:pPr>
            <a:endParaRPr lang="en-US" dirty="0"/>
          </a:p>
        </p:txBody>
      </p:sp>
    </p:spTree>
    <p:extLst>
      <p:ext uri="{BB962C8B-B14F-4D97-AF65-F5344CB8AC3E}">
        <p14:creationId xmlns:p14="http://schemas.microsoft.com/office/powerpoint/2010/main" val="7164753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latin typeface="Book Antiqua" pitchFamily="18" charset="0"/>
              </a:rPr>
              <a:t>Why?     To:</a:t>
            </a:r>
            <a:endParaRPr lang="en-US" sz="3200" b="1" dirty="0">
              <a:latin typeface="Book Antiqua" pitchFamily="18" charset="0"/>
            </a:endParaRPr>
          </a:p>
        </p:txBody>
      </p:sp>
      <p:sp>
        <p:nvSpPr>
          <p:cNvPr id="3" name="Content Placeholder 2"/>
          <p:cNvSpPr>
            <a:spLocks noGrp="1"/>
          </p:cNvSpPr>
          <p:nvPr>
            <p:ph idx="1"/>
          </p:nvPr>
        </p:nvSpPr>
        <p:spPr/>
        <p:txBody>
          <a:bodyPr>
            <a:normAutofit fontScale="62500" lnSpcReduction="20000"/>
          </a:bodyPr>
          <a:lstStyle/>
          <a:p>
            <a:pPr marL="0" indent="0" algn="just">
              <a:lnSpc>
                <a:spcPct val="170000"/>
              </a:lnSpc>
              <a:buNone/>
            </a:pPr>
            <a:r>
              <a:rPr lang="en-US" sz="2200"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information on the assets and liabilities, financial position, profit and losses, and prospects of the issuer and of any guarantor, and of the rights attaching to such securities)</a:t>
            </a:r>
          </a:p>
          <a:p>
            <a:pPr algn="just">
              <a:lnSpc>
                <a:spcPct val="170000"/>
              </a:lnSpc>
            </a:pPr>
            <a:r>
              <a:rPr lang="en-US" dirty="0" smtClean="0">
                <a:latin typeface="Times New Roman" pitchFamily="18" charset="0"/>
                <a:cs typeface="Times New Roman" pitchFamily="18" charset="0"/>
              </a:rPr>
              <a:t>improve the quality of information provided to investors (inv. protection);</a:t>
            </a:r>
          </a:p>
          <a:p>
            <a:pPr algn="just">
              <a:lnSpc>
                <a:spcPct val="170000"/>
              </a:lnSpc>
            </a:pPr>
            <a:r>
              <a:rPr lang="en-GB" dirty="0" smtClean="0">
                <a:latin typeface="Times New Roman" pitchFamily="18" charset="0"/>
                <a:cs typeface="Times New Roman" pitchFamily="18" charset="0"/>
              </a:rPr>
              <a:t>unify the regulatory regimes to enhance cross-border offers</a:t>
            </a:r>
          </a:p>
          <a:p>
            <a:pPr algn="just">
              <a:lnSpc>
                <a:spcPct val="170000"/>
              </a:lnSpc>
            </a:pPr>
            <a:r>
              <a:rPr lang="en-GB" dirty="0" smtClean="0">
                <a:latin typeface="Times New Roman" pitchFamily="18" charset="0"/>
                <a:cs typeface="Times New Roman" pitchFamily="18" charset="0"/>
              </a:rPr>
              <a:t>achieve… smooth functioning of the market (efficiency and cost control)</a:t>
            </a:r>
          </a:p>
          <a:p>
            <a:pPr algn="just">
              <a:lnSpc>
                <a:spcPct val="170000"/>
              </a:lnSpc>
            </a:pPr>
            <a:r>
              <a:rPr lang="en-US" dirty="0" smtClean="0">
                <a:latin typeface="Times New Roman" pitchFamily="18" charset="0"/>
                <a:cs typeface="Times New Roman" pitchFamily="18" charset="0"/>
              </a:rPr>
              <a:t>reduce administrative burdens relating to the publication of a prospectus</a:t>
            </a:r>
            <a:endParaRPr lang="en-GB" dirty="0" smtClean="0">
              <a:latin typeface="Times New Roman" pitchFamily="18" charset="0"/>
              <a:cs typeface="Times New Roman" pitchFamily="18" charset="0"/>
            </a:endParaRPr>
          </a:p>
          <a:p>
            <a:pPr marL="0" indent="0" algn="just">
              <a:lnSpc>
                <a:spcPct val="170000"/>
              </a:lnSpc>
              <a:buNone/>
            </a:pP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42140574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latin typeface="Book Antiqua" pitchFamily="18" charset="0"/>
              </a:rPr>
              <a:t>Substantive provisions of the PD</a:t>
            </a:r>
            <a:endParaRPr lang="en-US" sz="3200" b="1" dirty="0">
              <a:latin typeface="Book Antiqua" pitchFamily="18" charset="0"/>
            </a:endParaRPr>
          </a:p>
        </p:txBody>
      </p:sp>
      <p:sp>
        <p:nvSpPr>
          <p:cNvPr id="3" name="Content Placeholder 2"/>
          <p:cNvSpPr>
            <a:spLocks noGrp="1"/>
          </p:cNvSpPr>
          <p:nvPr>
            <p:ph idx="1"/>
          </p:nvPr>
        </p:nvSpPr>
        <p:spPr/>
        <p:txBody>
          <a:bodyPr>
            <a:normAutofit/>
          </a:bodyPr>
          <a:lstStyle/>
          <a:p>
            <a:pPr algn="just">
              <a:lnSpc>
                <a:spcPct val="160000"/>
              </a:lnSpc>
            </a:pPr>
            <a:r>
              <a:rPr lang="en-GB" sz="2200" b="1" dirty="0" smtClean="0">
                <a:latin typeface="Times New Roman" pitchFamily="18" charset="0"/>
                <a:cs typeface="Times New Roman" pitchFamily="18" charset="0"/>
              </a:rPr>
              <a:t>Prospectus requirements</a:t>
            </a:r>
            <a:r>
              <a:rPr lang="en-GB" sz="2200" dirty="0" smtClean="0">
                <a:latin typeface="Times New Roman" pitchFamily="18" charset="0"/>
                <a:cs typeface="Times New Roman" pitchFamily="18" charset="0"/>
              </a:rPr>
              <a:t>: contents and format;</a:t>
            </a:r>
          </a:p>
          <a:p>
            <a:pPr algn="just">
              <a:lnSpc>
                <a:spcPct val="160000"/>
              </a:lnSpc>
              <a:buFontTx/>
              <a:buChar char="-"/>
            </a:pPr>
            <a:r>
              <a:rPr lang="en-GB" sz="2200" dirty="0" smtClean="0">
                <a:latin typeface="Times New Roman" pitchFamily="18" charset="0"/>
                <a:cs typeface="Times New Roman" pitchFamily="18" charset="0"/>
              </a:rPr>
              <a:t>Information </a:t>
            </a:r>
            <a:r>
              <a:rPr lang="en-GB" sz="2200" dirty="0">
                <a:latin typeface="Times New Roman" pitchFamily="18" charset="0"/>
                <a:cs typeface="Times New Roman" pitchFamily="18" charset="0"/>
              </a:rPr>
              <a:t>should be provided in an easily analysable and </a:t>
            </a:r>
            <a:r>
              <a:rPr lang="en-GB" sz="2200" dirty="0" smtClean="0">
                <a:latin typeface="Times New Roman" pitchFamily="18" charset="0"/>
                <a:cs typeface="Times New Roman" pitchFamily="18" charset="0"/>
              </a:rPr>
              <a:t>comprehensible form; </a:t>
            </a:r>
          </a:p>
          <a:p>
            <a:pPr algn="just">
              <a:lnSpc>
                <a:spcPct val="160000"/>
              </a:lnSpc>
            </a:pPr>
            <a:r>
              <a:rPr lang="en-US" sz="2200" dirty="0" smtClean="0">
                <a:latin typeface="Times New Roman" pitchFamily="18" charset="0"/>
                <a:cs typeface="Times New Roman" pitchFamily="18" charset="0"/>
              </a:rPr>
              <a:t>Allowing issuers to </a:t>
            </a:r>
            <a:r>
              <a:rPr lang="en-US" sz="2200" b="1" dirty="0" smtClean="0">
                <a:latin typeface="Times New Roman" pitchFamily="18" charset="0"/>
                <a:cs typeface="Times New Roman" pitchFamily="18" charset="0"/>
              </a:rPr>
              <a:t>incorporate by reference</a:t>
            </a:r>
            <a:r>
              <a:rPr lang="en-US" sz="2200" dirty="0" smtClean="0">
                <a:latin typeface="Times New Roman" pitchFamily="18" charset="0"/>
                <a:cs typeface="Times New Roman" pitchFamily="18" charset="0"/>
              </a:rPr>
              <a:t> (to one or more previously or simultaneously published documents…except the summary thereof) </a:t>
            </a:r>
          </a:p>
          <a:p>
            <a:pPr algn="just">
              <a:lnSpc>
                <a:spcPct val="160000"/>
              </a:lnSpc>
            </a:pPr>
            <a:r>
              <a:rPr lang="en-US" sz="2200" dirty="0" smtClean="0">
                <a:latin typeface="Times New Roman" pitchFamily="18" charset="0"/>
                <a:cs typeface="Times New Roman" pitchFamily="18" charset="0"/>
              </a:rPr>
              <a:t>Allowing the use of </a:t>
            </a:r>
            <a:r>
              <a:rPr lang="en-US" sz="2200" b="1" dirty="0" smtClean="0">
                <a:latin typeface="Times New Roman" pitchFamily="18" charset="0"/>
                <a:cs typeface="Times New Roman" pitchFamily="18" charset="0"/>
              </a:rPr>
              <a:t>three-part prospectuses</a:t>
            </a:r>
            <a:r>
              <a:rPr lang="en-US" sz="2200" dirty="0" smtClean="0">
                <a:latin typeface="Times New Roman" pitchFamily="18" charset="0"/>
                <a:cs typeface="Times New Roman" pitchFamily="18" charset="0"/>
              </a:rPr>
              <a:t>;</a:t>
            </a:r>
            <a:endParaRPr lang="en-GB" sz="2200" dirty="0" smtClean="0">
              <a:latin typeface="Times New Roman" pitchFamily="18" charset="0"/>
              <a:cs typeface="Times New Roman" pitchFamily="18" charset="0"/>
            </a:endParaRPr>
          </a:p>
          <a:p>
            <a:pPr algn="just">
              <a:lnSpc>
                <a:spcPct val="150000"/>
              </a:lnSpc>
              <a:buFontTx/>
              <a:buChar char="-"/>
            </a:pPr>
            <a:endParaRPr lang="en-US" sz="2200" dirty="0">
              <a:latin typeface="Times New Roman" pitchFamily="18" charset="0"/>
              <a:cs typeface="Times New Roman" pitchFamily="18" charset="0"/>
            </a:endParaRPr>
          </a:p>
        </p:txBody>
      </p:sp>
    </p:spTree>
    <p:extLst>
      <p:ext uri="{BB962C8B-B14F-4D97-AF65-F5344CB8AC3E}">
        <p14:creationId xmlns:p14="http://schemas.microsoft.com/office/powerpoint/2010/main" val="36201486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pPr algn="just">
              <a:lnSpc>
                <a:spcPct val="150000"/>
              </a:lnSpc>
            </a:pPr>
            <a:r>
              <a:rPr lang="en-US" sz="2200" b="1" dirty="0" smtClean="0">
                <a:latin typeface="Times New Roman" pitchFamily="18" charset="0"/>
                <a:cs typeface="Times New Roman" pitchFamily="18" charset="0"/>
              </a:rPr>
              <a:t>Approval and publication</a:t>
            </a:r>
            <a:r>
              <a:rPr lang="en-US" sz="2200" dirty="0" smtClean="0">
                <a:latin typeface="Times New Roman" pitchFamily="18" charset="0"/>
                <a:cs typeface="Times New Roman" pitchFamily="18" charset="0"/>
              </a:rPr>
              <a:t> of the prospectus: laying down procedures for approval of prospectuses and how and where they must be published;</a:t>
            </a:r>
          </a:p>
          <a:p>
            <a:pPr algn="just">
              <a:lnSpc>
                <a:spcPct val="150000"/>
              </a:lnSpc>
            </a:pPr>
            <a:r>
              <a:rPr lang="en-US" sz="2200" b="1" dirty="0" smtClean="0">
                <a:latin typeface="Times New Roman" pitchFamily="18" charset="0"/>
                <a:cs typeface="Times New Roman" pitchFamily="18" charset="0"/>
              </a:rPr>
              <a:t>Passport rights</a:t>
            </a:r>
            <a:r>
              <a:rPr lang="en-US" sz="2200" dirty="0" smtClean="0">
                <a:latin typeface="Times New Roman" pitchFamily="18" charset="0"/>
                <a:cs typeface="Times New Roman" pitchFamily="18" charset="0"/>
              </a:rPr>
              <a:t>: administrative measures to facilitate the </a:t>
            </a:r>
            <a:r>
              <a:rPr lang="en-US" sz="2200" dirty="0" err="1" smtClean="0">
                <a:latin typeface="Times New Roman" pitchFamily="18" charset="0"/>
                <a:cs typeface="Times New Roman" pitchFamily="18" charset="0"/>
              </a:rPr>
              <a:t>passporting</a:t>
            </a:r>
            <a:r>
              <a:rPr lang="en-US" sz="2200" dirty="0" smtClean="0">
                <a:latin typeface="Times New Roman" pitchFamily="18" charset="0"/>
                <a:cs typeface="Times New Roman" pitchFamily="18" charset="0"/>
              </a:rPr>
              <a:t> of prospectuses on a pan-European basis making it easier for companies to raise capital across Europe; once the competent authority in the relevant Member State has approved the prospectus, it will then be accepted elsewhere in the EU.</a:t>
            </a:r>
          </a:p>
          <a:p>
            <a:pPr algn="just">
              <a:lnSpc>
                <a:spcPct val="150000"/>
              </a:lnSpc>
            </a:pPr>
            <a:r>
              <a:rPr lang="en-US" sz="2200" dirty="0" smtClean="0">
                <a:latin typeface="Times New Roman" pitchFamily="18" charset="0"/>
                <a:cs typeface="Times New Roman" pitchFamily="18" charset="0"/>
              </a:rPr>
              <a:t>Supplements to the prospectus</a:t>
            </a:r>
            <a:endParaRPr lang="en-US" sz="2200" dirty="0">
              <a:latin typeface="Times New Roman" pitchFamily="18" charset="0"/>
              <a:cs typeface="Times New Roman" pitchFamily="18" charset="0"/>
            </a:endParaRPr>
          </a:p>
        </p:txBody>
      </p:sp>
    </p:spTree>
    <p:extLst>
      <p:ext uri="{BB962C8B-B14F-4D97-AF65-F5344CB8AC3E}">
        <p14:creationId xmlns:p14="http://schemas.microsoft.com/office/powerpoint/2010/main" val="22123450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5719"/>
          </a:xfrm>
        </p:spPr>
        <p:txBody>
          <a:bodyPr>
            <a:normAutofit fontScale="90000"/>
          </a:bodyPr>
          <a:lstStyle/>
          <a:p>
            <a:endParaRPr lang="en-US" dirty="0"/>
          </a:p>
        </p:txBody>
      </p:sp>
      <p:sp>
        <p:nvSpPr>
          <p:cNvPr id="3" name="Content Placeholder 2"/>
          <p:cNvSpPr>
            <a:spLocks noGrp="1"/>
          </p:cNvSpPr>
          <p:nvPr>
            <p:ph idx="1"/>
          </p:nvPr>
        </p:nvSpPr>
        <p:spPr>
          <a:xfrm>
            <a:off x="609600" y="533400"/>
            <a:ext cx="8229600" cy="5410200"/>
          </a:xfrm>
        </p:spPr>
        <p:txBody>
          <a:bodyPr>
            <a:noAutofit/>
          </a:bodyPr>
          <a:lstStyle/>
          <a:p>
            <a:pPr algn="just">
              <a:lnSpc>
                <a:spcPct val="170000"/>
              </a:lnSpc>
            </a:pPr>
            <a:r>
              <a:rPr lang="en-US" sz="2000" b="1" dirty="0" smtClean="0">
                <a:latin typeface="Times New Roman" pitchFamily="18" charset="0"/>
                <a:cs typeface="Times New Roman" pitchFamily="18" charset="0"/>
              </a:rPr>
              <a:t>Third country issuers</a:t>
            </a:r>
            <a:r>
              <a:rPr lang="en-US" sz="2000" dirty="0" smtClean="0">
                <a:latin typeface="Times New Roman" pitchFamily="18" charset="0"/>
                <a:cs typeface="Times New Roman" pitchFamily="18" charset="0"/>
              </a:rPr>
              <a:t>: prospectuses drawn up under a third country's law can be treated as equivalent to the PD requirements; this will be determined on a case-by-case basis.</a:t>
            </a:r>
          </a:p>
          <a:p>
            <a:pPr algn="just">
              <a:lnSpc>
                <a:spcPct val="170000"/>
              </a:lnSpc>
            </a:pPr>
            <a:r>
              <a:rPr lang="en-US" sz="2000" b="1" dirty="0" smtClean="0">
                <a:latin typeface="Times New Roman" pitchFamily="18" charset="0"/>
                <a:cs typeface="Times New Roman" pitchFamily="18" charset="0"/>
              </a:rPr>
              <a:t>Separate documents of the prospectus</a:t>
            </a:r>
            <a:r>
              <a:rPr lang="en-US" sz="2000" dirty="0" smtClean="0">
                <a:latin typeface="Times New Roman" pitchFamily="18" charset="0"/>
                <a:cs typeface="Times New Roman" pitchFamily="18" charset="0"/>
              </a:rPr>
              <a:t>:</a:t>
            </a:r>
          </a:p>
          <a:p>
            <a:pPr algn="just">
              <a:lnSpc>
                <a:spcPct val="170000"/>
              </a:lnSpc>
              <a:buFontTx/>
              <a:buChar char="-"/>
            </a:pPr>
            <a:r>
              <a:rPr lang="en-US" sz="2000" dirty="0" smtClean="0">
                <a:latin typeface="Times New Roman" pitchFamily="18" charset="0"/>
                <a:cs typeface="Times New Roman" pitchFamily="18" charset="0"/>
              </a:rPr>
              <a:t>registration document, information relating to the issuer;</a:t>
            </a:r>
          </a:p>
          <a:p>
            <a:pPr algn="just">
              <a:lnSpc>
                <a:spcPct val="170000"/>
              </a:lnSpc>
              <a:buFontTx/>
              <a:buChar char="-"/>
            </a:pPr>
            <a:r>
              <a:rPr lang="en-US" sz="2000" dirty="0" smtClean="0">
                <a:latin typeface="Times New Roman" pitchFamily="18" charset="0"/>
                <a:cs typeface="Times New Roman" pitchFamily="18" charset="0"/>
              </a:rPr>
              <a:t>securities note, information concerning the securities offered to the public or to be admitted to trading; and</a:t>
            </a:r>
          </a:p>
          <a:p>
            <a:pPr algn="just">
              <a:lnSpc>
                <a:spcPct val="170000"/>
              </a:lnSpc>
              <a:buFontTx/>
              <a:buChar char="-"/>
            </a:pPr>
            <a:r>
              <a:rPr lang="en-US" sz="2000" dirty="0" smtClean="0">
                <a:latin typeface="Times New Roman" pitchFamily="18" charset="0"/>
                <a:cs typeface="Times New Roman" pitchFamily="18" charset="0"/>
              </a:rPr>
              <a:t>summary note, a self-contained part of the prospectus; short, simple, clear and easy for targeted investors to understand (key information). </a:t>
            </a:r>
            <a:r>
              <a:rPr lang="en-US" sz="1600" dirty="0" smtClean="0">
                <a:latin typeface="Times New Roman" pitchFamily="18" charset="0"/>
                <a:cs typeface="Times New Roman" pitchFamily="18" charset="0"/>
              </a:rPr>
              <a:t>The Directive encourages the use of electronic communication facilities… </a:t>
            </a:r>
            <a:endParaRPr lang="en-US" sz="1600" dirty="0">
              <a:latin typeface="Times New Roman" pitchFamily="18" charset="0"/>
              <a:cs typeface="Times New Roman" pitchFamily="18" charset="0"/>
            </a:endParaRPr>
          </a:p>
        </p:txBody>
      </p:sp>
    </p:spTree>
    <p:extLst>
      <p:ext uri="{BB962C8B-B14F-4D97-AF65-F5344CB8AC3E}">
        <p14:creationId xmlns:p14="http://schemas.microsoft.com/office/powerpoint/2010/main" val="30636133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latin typeface="Book Antiqua" pitchFamily="18" charset="0"/>
              </a:rPr>
              <a:t>Notification of approval </a:t>
            </a:r>
            <a:endParaRPr lang="en-US" sz="3600" dirty="0">
              <a:latin typeface="Book Antiqua" pitchFamily="18" charset="0"/>
            </a:endParaRPr>
          </a:p>
        </p:txBody>
      </p:sp>
      <p:sp>
        <p:nvSpPr>
          <p:cNvPr id="3" name="Content Placeholder 2"/>
          <p:cNvSpPr>
            <a:spLocks noGrp="1"/>
          </p:cNvSpPr>
          <p:nvPr>
            <p:ph idx="1"/>
          </p:nvPr>
        </p:nvSpPr>
        <p:spPr/>
        <p:txBody>
          <a:bodyPr>
            <a:normAutofit/>
          </a:bodyPr>
          <a:lstStyle/>
          <a:p>
            <a:pPr algn="just">
              <a:lnSpc>
                <a:spcPct val="150000"/>
              </a:lnSpc>
            </a:pPr>
            <a:r>
              <a:rPr lang="en-US" sz="2200" dirty="0" smtClean="0">
                <a:latin typeface="Times New Roman" pitchFamily="18" charset="0"/>
                <a:cs typeface="Times New Roman" pitchFamily="18" charset="0"/>
              </a:rPr>
              <a:t>The competent authority of the home Member State notifies the competent authority of the host Member State with a certificate of approval attesting that the prospectus has been drawn up in accordance with the PD and with a copy of that prospectus.</a:t>
            </a:r>
          </a:p>
          <a:p>
            <a:pPr marL="0" indent="0" algn="just">
              <a:lnSpc>
                <a:spcPct val="150000"/>
              </a:lnSpc>
              <a:buNone/>
            </a:pPr>
            <a:endParaRPr lang="en-US" sz="2200" dirty="0" smtClean="0">
              <a:latin typeface="Times New Roman" pitchFamily="18" charset="0"/>
              <a:cs typeface="Times New Roman" pitchFamily="18" charset="0"/>
            </a:endParaRPr>
          </a:p>
          <a:p>
            <a:pPr algn="just">
              <a:lnSpc>
                <a:spcPct val="150000"/>
              </a:lnSpc>
            </a:pPr>
            <a:r>
              <a:rPr lang="en-US" sz="2200" dirty="0" smtClean="0">
                <a:latin typeface="Times New Roman" pitchFamily="18" charset="0"/>
                <a:cs typeface="Times New Roman" pitchFamily="18" charset="0"/>
              </a:rPr>
              <a:t>Competent authorities of host Member States shall not undertake any approval or administrative procedures relating to prospectuses.</a:t>
            </a:r>
            <a:endParaRPr lang="en-US" sz="2200" dirty="0">
              <a:latin typeface="Times New Roman" pitchFamily="18" charset="0"/>
              <a:cs typeface="Times New Roman" pitchFamily="18" charset="0"/>
            </a:endParaRPr>
          </a:p>
        </p:txBody>
      </p:sp>
    </p:spTree>
    <p:extLst>
      <p:ext uri="{BB962C8B-B14F-4D97-AF65-F5344CB8AC3E}">
        <p14:creationId xmlns:p14="http://schemas.microsoft.com/office/powerpoint/2010/main" val="42080184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499</TotalTime>
  <Words>951</Words>
  <Application>Microsoft Office PowerPoint</Application>
  <PresentationFormat>On-screen Show (4:3)</PresentationFormat>
  <Paragraphs>63</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Role of the Prospectus Directive in Unifying EU Regulated Markets</vt:lpstr>
      <vt:lpstr>Legislation </vt:lpstr>
      <vt:lpstr>Who is outside the scope of the PD?</vt:lpstr>
      <vt:lpstr>Purpose of the PD</vt:lpstr>
      <vt:lpstr>Why?     To:</vt:lpstr>
      <vt:lpstr>Substantive provisions of the PD</vt:lpstr>
      <vt:lpstr>PowerPoint Presentation</vt:lpstr>
      <vt:lpstr>PowerPoint Presentation</vt:lpstr>
      <vt:lpstr>Notification of approval </vt:lpstr>
      <vt:lpstr>Liability regime </vt:lpstr>
      <vt:lpstr>Responsibility attaching to the prospectus</vt:lpstr>
      <vt:lpstr>Issues have not been fully dealt by the PD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Role of the Prospectus Directive in Unifying EU Regulated Markets</dc:title>
  <dc:creator>TAJ</dc:creator>
  <cp:lastModifiedBy>LENOVO-PC</cp:lastModifiedBy>
  <cp:revision>60</cp:revision>
  <dcterms:created xsi:type="dcterms:W3CDTF">2013-04-04T11:08:02Z</dcterms:created>
  <dcterms:modified xsi:type="dcterms:W3CDTF">2013-04-07T19:43:10Z</dcterms:modified>
</cp:coreProperties>
</file>