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92" r:id="rId2"/>
    <p:sldId id="375" r:id="rId3"/>
    <p:sldId id="376" r:id="rId4"/>
    <p:sldId id="381" r:id="rId5"/>
    <p:sldId id="382" r:id="rId6"/>
    <p:sldId id="383" r:id="rId7"/>
    <p:sldId id="377" r:id="rId8"/>
    <p:sldId id="378" r:id="rId9"/>
    <p:sldId id="380" r:id="rId10"/>
    <p:sldId id="386" r:id="rId11"/>
    <p:sldId id="387" r:id="rId12"/>
    <p:sldId id="388" r:id="rId13"/>
    <p:sldId id="389" r:id="rId14"/>
    <p:sldId id="390" r:id="rId15"/>
    <p:sldId id="391" r:id="rId16"/>
    <p:sldId id="395" r:id="rId17"/>
    <p:sldId id="394" r:id="rId18"/>
    <p:sldId id="392" r:id="rId19"/>
    <p:sldId id="393" r:id="rId20"/>
    <p:sldId id="384" r:id="rId21"/>
    <p:sldId id="396" r:id="rId22"/>
    <p:sldId id="379" r:id="rId23"/>
    <p:sldId id="397" r:id="rId24"/>
    <p:sldId id="374" r:id="rId2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1224" autoAdjust="0"/>
    <p:restoredTop sz="76667" autoAdjust="0"/>
  </p:normalViewPr>
  <p:slideViewPr>
    <p:cSldViewPr>
      <p:cViewPr varScale="1">
        <p:scale>
          <a:sx n="79" d="100"/>
          <a:sy n="79" d="100"/>
        </p:scale>
        <p:origin x="-149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FAEEED-470A-40B0-993F-341F8E93578E}" type="datetimeFigureOut">
              <a:rPr lang="en-US" smtClean="0"/>
              <a:pPr/>
              <a:t>4/1/2013</a:t>
            </a:fld>
            <a:endParaRPr lang="en-US"/>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0A3EFC-2101-443D-8343-E4B98FD69661}" type="slidenum">
              <a:rPr lang="en-US" smtClean="0"/>
              <a:pPr/>
              <a:t>‹N°›</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dirty="0"/>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24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fld id="{EC0A3EFC-2101-443D-8343-E4B98FD69661}"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r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17" name="Sous-titr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9357180D-EE8B-494C-9249-7A99945DB8BB}" type="datetimeFigureOut">
              <a:rPr lang="en-US" smtClean="0"/>
              <a:pPr/>
              <a:t>4/1/2013</a:t>
            </a:fld>
            <a:endParaRPr lang="en-US"/>
          </a:p>
        </p:txBody>
      </p:sp>
      <p:sp>
        <p:nvSpPr>
          <p:cNvPr id="19" name="Espace réservé du pied de page 18"/>
          <p:cNvSpPr>
            <a:spLocks noGrp="1"/>
          </p:cNvSpPr>
          <p:nvPr>
            <p:ph type="ftr" sz="quarter" idx="11"/>
          </p:nvPr>
        </p:nvSpPr>
        <p:spPr/>
        <p:txBody>
          <a:bodyPr/>
          <a:lstStyle/>
          <a:p>
            <a:endParaRPr lang="en-US"/>
          </a:p>
        </p:txBody>
      </p:sp>
      <p:sp>
        <p:nvSpPr>
          <p:cNvPr id="27" name="Espace réservé du numéro de diapositive 26"/>
          <p:cNvSpPr>
            <a:spLocks noGrp="1"/>
          </p:cNvSpPr>
          <p:nvPr>
            <p:ph type="sldNum" sz="quarter" idx="12"/>
          </p:nvPr>
        </p:nvSpPr>
        <p:spPr/>
        <p:txBody>
          <a:bodyPr/>
          <a:lstStyle/>
          <a:p>
            <a:fld id="{B58D13D9-2CEF-43FB-80FA-26575F9C3FD7}" type="slidenum">
              <a:rPr lang="en-US" smtClean="0"/>
              <a:pPr/>
              <a:t>‹N°›</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9357180D-EE8B-494C-9249-7A99945DB8BB}" type="datetimeFigureOut">
              <a:rPr lang="en-US" smtClean="0"/>
              <a:pPr/>
              <a:t>4/1/2013</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B58D13D9-2CEF-43FB-80FA-26575F9C3FD7}" type="slidenum">
              <a:rPr lang="en-US" smtClean="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914401"/>
            <a:ext cx="2057400" cy="5211763"/>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914401"/>
            <a:ext cx="6019800" cy="5211763"/>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9357180D-EE8B-494C-9249-7A99945DB8BB}" type="datetimeFigureOut">
              <a:rPr lang="en-US" smtClean="0"/>
              <a:pPr/>
              <a:t>4/1/2013</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B58D13D9-2CEF-43FB-80FA-26575F9C3FD7}" type="slidenum">
              <a:rPr lang="en-US" smtClean="0"/>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9357180D-EE8B-494C-9249-7A99945DB8BB}" type="datetimeFigureOut">
              <a:rPr lang="en-US" smtClean="0"/>
              <a:pPr/>
              <a:t>4/1/2013</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B58D13D9-2CEF-43FB-80FA-26575F9C3FD7}" type="slidenum">
              <a:rPr lang="en-US" smtClean="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9357180D-EE8B-494C-9249-7A99945DB8BB}" type="datetimeFigureOut">
              <a:rPr lang="en-US" smtClean="0"/>
              <a:pPr/>
              <a:t>4/1/2013</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B58D13D9-2CEF-43FB-80FA-26575F9C3FD7}" type="slidenum">
              <a:rPr lang="en-US" smtClean="0"/>
              <a:pPr/>
              <a:t>‹N°›</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9357180D-EE8B-494C-9249-7A99945DB8BB}" type="datetimeFigureOut">
              <a:rPr lang="en-US" smtClean="0"/>
              <a:pPr/>
              <a:t>4/1/2013</a:t>
            </a:fld>
            <a:endParaRPr lang="en-US"/>
          </a:p>
        </p:txBody>
      </p:sp>
      <p:sp>
        <p:nvSpPr>
          <p:cNvPr id="6" name="Espace réservé du pied de page 5"/>
          <p:cNvSpPr>
            <a:spLocks noGrp="1"/>
          </p:cNvSpPr>
          <p:nvPr>
            <p:ph type="ftr" sz="quarter" idx="11"/>
          </p:nvPr>
        </p:nvSpPr>
        <p:spPr/>
        <p:txBody>
          <a:bodyPr/>
          <a:lstStyle/>
          <a:p>
            <a:endParaRPr lang="en-US"/>
          </a:p>
        </p:txBody>
      </p:sp>
      <p:sp>
        <p:nvSpPr>
          <p:cNvPr id="7" name="Espace réservé du numéro de diapositive 6"/>
          <p:cNvSpPr>
            <a:spLocks noGrp="1"/>
          </p:cNvSpPr>
          <p:nvPr>
            <p:ph type="sldNum" sz="quarter" idx="12"/>
          </p:nvPr>
        </p:nvSpPr>
        <p:spPr/>
        <p:txBody>
          <a:bodyPr/>
          <a:lstStyle/>
          <a:p>
            <a:fld id="{B58D13D9-2CEF-43FB-80FA-26575F9C3FD7}" type="slidenum">
              <a:rPr lang="en-US" smtClean="0"/>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tIns="45720" anchor="b"/>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9357180D-EE8B-494C-9249-7A99945DB8BB}" type="datetimeFigureOut">
              <a:rPr lang="en-US" smtClean="0"/>
              <a:pPr/>
              <a:t>4/1/2013</a:t>
            </a:fld>
            <a:endParaRPr lang="en-US"/>
          </a:p>
        </p:txBody>
      </p:sp>
      <p:sp>
        <p:nvSpPr>
          <p:cNvPr id="8" name="Espace réservé du pied de page 7"/>
          <p:cNvSpPr>
            <a:spLocks noGrp="1"/>
          </p:cNvSpPr>
          <p:nvPr>
            <p:ph type="ftr" sz="quarter" idx="11"/>
          </p:nvPr>
        </p:nvSpPr>
        <p:spPr/>
        <p:txBody>
          <a:bodyPr/>
          <a:lstStyle/>
          <a:p>
            <a:endParaRPr lang="en-US"/>
          </a:p>
        </p:txBody>
      </p:sp>
      <p:sp>
        <p:nvSpPr>
          <p:cNvPr id="9" name="Espace réservé du numéro de diapositive 8"/>
          <p:cNvSpPr>
            <a:spLocks noGrp="1"/>
          </p:cNvSpPr>
          <p:nvPr>
            <p:ph type="sldNum" sz="quarter" idx="12"/>
          </p:nvPr>
        </p:nvSpPr>
        <p:spPr/>
        <p:txBody>
          <a:bodyPr/>
          <a:lstStyle/>
          <a:p>
            <a:fld id="{B58D13D9-2CEF-43FB-80FA-26575F9C3FD7}" type="slidenum">
              <a:rPr lang="en-US" smtClean="0"/>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9357180D-EE8B-494C-9249-7A99945DB8BB}" type="datetimeFigureOut">
              <a:rPr lang="en-US" smtClean="0"/>
              <a:pPr/>
              <a:t>4/1/2013</a:t>
            </a:fld>
            <a:endParaRPr lang="en-US"/>
          </a:p>
        </p:txBody>
      </p:sp>
      <p:sp>
        <p:nvSpPr>
          <p:cNvPr id="4" name="Espace réservé du pied de page 3"/>
          <p:cNvSpPr>
            <a:spLocks noGrp="1"/>
          </p:cNvSpPr>
          <p:nvPr>
            <p:ph type="ftr" sz="quarter" idx="11"/>
          </p:nvPr>
        </p:nvSpPr>
        <p:spPr/>
        <p:txBody>
          <a:bodyPr/>
          <a:lstStyle/>
          <a:p>
            <a:endParaRPr lang="en-US"/>
          </a:p>
        </p:txBody>
      </p:sp>
      <p:sp>
        <p:nvSpPr>
          <p:cNvPr id="5" name="Espace réservé du numéro de diapositive 4"/>
          <p:cNvSpPr>
            <a:spLocks noGrp="1"/>
          </p:cNvSpPr>
          <p:nvPr>
            <p:ph type="sldNum" sz="quarter" idx="12"/>
          </p:nvPr>
        </p:nvSpPr>
        <p:spPr/>
        <p:txBody>
          <a:bodyPr/>
          <a:lstStyle/>
          <a:p>
            <a:fld id="{B58D13D9-2CEF-43FB-80FA-26575F9C3FD7}" type="slidenum">
              <a:rPr lang="en-US" smtClean="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9357180D-EE8B-494C-9249-7A99945DB8BB}" type="datetimeFigureOut">
              <a:rPr lang="en-US" smtClean="0"/>
              <a:pPr/>
              <a:t>4/1/2013</a:t>
            </a:fld>
            <a:endParaRPr lang="en-US"/>
          </a:p>
        </p:txBody>
      </p:sp>
      <p:sp>
        <p:nvSpPr>
          <p:cNvPr id="3" name="Espace réservé du pied de page 2"/>
          <p:cNvSpPr>
            <a:spLocks noGrp="1"/>
          </p:cNvSpPr>
          <p:nvPr>
            <p:ph type="ftr" sz="quarter" idx="11"/>
          </p:nvPr>
        </p:nvSpPr>
        <p:spPr/>
        <p:txBody>
          <a:bodyPr/>
          <a:lstStyle/>
          <a:p>
            <a:endParaRPr lang="en-US"/>
          </a:p>
        </p:txBody>
      </p:sp>
      <p:sp>
        <p:nvSpPr>
          <p:cNvPr id="4" name="Espace réservé du numéro de diapositive 3"/>
          <p:cNvSpPr>
            <a:spLocks noGrp="1"/>
          </p:cNvSpPr>
          <p:nvPr>
            <p:ph type="sldNum" sz="quarter" idx="12"/>
          </p:nvPr>
        </p:nvSpPr>
        <p:spPr/>
        <p:txBody>
          <a:bodyPr/>
          <a:lstStyle/>
          <a:p>
            <a:fld id="{B58D13D9-2CEF-43FB-80FA-26575F9C3FD7}" type="slidenum">
              <a:rPr lang="en-US" smtClean="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9357180D-EE8B-494C-9249-7A99945DB8BB}" type="datetimeFigureOut">
              <a:rPr lang="en-US" smtClean="0"/>
              <a:pPr/>
              <a:t>4/1/2013</a:t>
            </a:fld>
            <a:endParaRPr lang="en-US"/>
          </a:p>
        </p:txBody>
      </p:sp>
      <p:sp>
        <p:nvSpPr>
          <p:cNvPr id="6" name="Espace réservé du pied de page 5"/>
          <p:cNvSpPr>
            <a:spLocks noGrp="1"/>
          </p:cNvSpPr>
          <p:nvPr>
            <p:ph type="ftr" sz="quarter" idx="11"/>
          </p:nvPr>
        </p:nvSpPr>
        <p:spPr/>
        <p:txBody>
          <a:bodyPr/>
          <a:lstStyle/>
          <a:p>
            <a:endParaRPr lang="en-US"/>
          </a:p>
        </p:txBody>
      </p:sp>
      <p:sp>
        <p:nvSpPr>
          <p:cNvPr id="7" name="Espace réservé du numéro de diapositive 6"/>
          <p:cNvSpPr>
            <a:spLocks noGrp="1"/>
          </p:cNvSpPr>
          <p:nvPr>
            <p:ph type="sldNum" sz="quarter" idx="12"/>
          </p:nvPr>
        </p:nvSpPr>
        <p:spPr/>
        <p:txBody>
          <a:bodyPr/>
          <a:lstStyle/>
          <a:p>
            <a:fld id="{B58D13D9-2CEF-43FB-80FA-26575F9C3FD7}" type="slidenum">
              <a:rPr lang="en-US" smtClean="0"/>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Triangle rect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r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9357180D-EE8B-494C-9249-7A99945DB8BB}" type="datetimeFigureOut">
              <a:rPr lang="en-US" smtClean="0"/>
              <a:pPr/>
              <a:t>4/1/2013</a:t>
            </a:fld>
            <a:endParaRPr lang="en-US"/>
          </a:p>
        </p:txBody>
      </p:sp>
      <p:sp>
        <p:nvSpPr>
          <p:cNvPr id="6" name="Espace réservé du pied de page 5"/>
          <p:cNvSpPr>
            <a:spLocks noGrp="1"/>
          </p:cNvSpPr>
          <p:nvPr>
            <p:ph type="ftr" sz="quarter" idx="11"/>
          </p:nvPr>
        </p:nvSpPr>
        <p:spPr/>
        <p:txBody>
          <a:bodyPr/>
          <a:lstStyle/>
          <a:p>
            <a:endParaRPr lang="en-US"/>
          </a:p>
        </p:txBody>
      </p:sp>
      <p:sp>
        <p:nvSpPr>
          <p:cNvPr id="7" name="Espace réservé du numéro de diapositive 6"/>
          <p:cNvSpPr>
            <a:spLocks noGrp="1"/>
          </p:cNvSpPr>
          <p:nvPr>
            <p:ph type="sldNum" sz="quarter" idx="12"/>
          </p:nvPr>
        </p:nvSpPr>
        <p:spPr>
          <a:xfrm>
            <a:off x="8077200" y="6356350"/>
            <a:ext cx="609600" cy="365125"/>
          </a:xfrm>
        </p:spPr>
        <p:txBody>
          <a:bodyPr/>
          <a:lstStyle/>
          <a:p>
            <a:fld id="{B58D13D9-2CEF-43FB-80FA-26575F9C3FD7}" type="slidenum">
              <a:rPr lang="en-US" smtClean="0"/>
              <a:pPr/>
              <a:t>‹N°›</a:t>
            </a:fld>
            <a:endParaRPr lang="en-US"/>
          </a:p>
        </p:txBody>
      </p:sp>
      <p:sp>
        <p:nvSpPr>
          <p:cNvPr id="3" name="Espace réservé pour une imag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fr-FR" smtClean="0"/>
              <a:t>Cliquez sur l'icône pour ajouter une image</a:t>
            </a:r>
            <a:endParaRPr kumimoji="0" lang="en-US" dirty="0"/>
          </a:p>
        </p:txBody>
      </p:sp>
      <p:sp>
        <p:nvSpPr>
          <p:cNvPr id="10" name="Forme libre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orme libre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e libre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orme libre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Espace réservé du titre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357180D-EE8B-494C-9249-7A99945DB8BB}" type="datetimeFigureOut">
              <a:rPr lang="en-US" smtClean="0"/>
              <a:pPr/>
              <a:t>4/1/2013</a:t>
            </a:fld>
            <a:endParaRPr lang="en-US"/>
          </a:p>
        </p:txBody>
      </p:sp>
      <p:sp>
        <p:nvSpPr>
          <p:cNvPr id="22" name="Espace réservé du pied de page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Espace réservé du numéro de diapositive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58D13D9-2CEF-43FB-80FA-26575F9C3FD7}" type="slidenum">
              <a:rPr lang="en-US" smtClean="0"/>
              <a:pPr/>
              <a:t>‹N°›</a:t>
            </a:fld>
            <a:endParaRPr lang="en-US"/>
          </a:p>
        </p:txBody>
      </p:sp>
      <p:grpSp>
        <p:nvGrpSpPr>
          <p:cNvPr id="2" name="Groupe 1"/>
          <p:cNvGrpSpPr/>
          <p:nvPr/>
        </p:nvGrpSpPr>
        <p:grpSpPr>
          <a:xfrm>
            <a:off x="-19017" y="202408"/>
            <a:ext cx="9180548" cy="649224"/>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Autofit/>
          </a:bodyPr>
          <a:lstStyle/>
          <a:p>
            <a:r>
              <a:rPr lang="en-US" sz="2800" dirty="0" smtClean="0"/>
              <a:t>The Extension of Exclusive EU Common Trade Policy to Foreign Direct Investment </a:t>
            </a:r>
            <a:r>
              <a:rPr lang="en-US" sz="2800" dirty="0" smtClean="0">
                <a:solidFill>
                  <a:srgbClr val="FF0000"/>
                </a:solidFill>
              </a:rPr>
              <a:t/>
            </a:r>
            <a:br>
              <a:rPr lang="en-US" sz="2800" dirty="0" smtClean="0">
                <a:solidFill>
                  <a:srgbClr val="FF0000"/>
                </a:solidFill>
              </a:rPr>
            </a:br>
            <a:endParaRPr lang="en-US" sz="4800" dirty="0"/>
          </a:p>
        </p:txBody>
      </p:sp>
      <p:sp>
        <p:nvSpPr>
          <p:cNvPr id="3" name="Sous-titre 2"/>
          <p:cNvSpPr>
            <a:spLocks noGrp="1"/>
          </p:cNvSpPr>
          <p:nvPr>
            <p:ph type="subTitle" idx="1"/>
          </p:nvPr>
        </p:nvSpPr>
        <p:spPr/>
        <p:txBody>
          <a:bodyPr/>
          <a:lstStyle/>
          <a:p>
            <a:r>
              <a:rPr lang="en-US" dirty="0" smtClean="0"/>
              <a:t>Dr. </a:t>
            </a:r>
            <a:r>
              <a:rPr lang="en-US" dirty="0" err="1" smtClean="0"/>
              <a:t>Walid</a:t>
            </a:r>
            <a:r>
              <a:rPr lang="en-US" dirty="0" smtClean="0"/>
              <a:t> BEN HAMIDA</a:t>
            </a:r>
          </a:p>
          <a:p>
            <a:r>
              <a:rPr lang="en-US" dirty="0" smtClean="0"/>
              <a:t>University of </a:t>
            </a:r>
            <a:r>
              <a:rPr lang="en-US" dirty="0" smtClean="0"/>
              <a:t>Paris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692696"/>
            <a:ext cx="8229600" cy="1143000"/>
          </a:xfrm>
        </p:spPr>
        <p:txBody>
          <a:bodyPr>
            <a:normAutofit/>
          </a:bodyPr>
          <a:lstStyle/>
          <a:p>
            <a:r>
              <a:rPr lang="fr-CH" sz="3600" b="1" dirty="0" err="1" smtClean="0">
                <a:solidFill>
                  <a:schemeClr val="accent1"/>
                </a:solidFill>
              </a:rPr>
              <a:t>What</a:t>
            </a:r>
            <a:r>
              <a:rPr lang="fr-CH" sz="3600" b="1" dirty="0" smtClean="0">
                <a:solidFill>
                  <a:schemeClr val="accent1"/>
                </a:solidFill>
              </a:rPr>
              <a:t> are </a:t>
            </a:r>
            <a:r>
              <a:rPr lang="fr-CH" sz="3600" b="1" dirty="0" err="1" smtClean="0">
                <a:solidFill>
                  <a:schemeClr val="accent1"/>
                </a:solidFill>
              </a:rPr>
              <a:t>bilateral</a:t>
            </a:r>
            <a:r>
              <a:rPr lang="fr-CH" sz="3600" b="1" dirty="0" smtClean="0">
                <a:solidFill>
                  <a:schemeClr val="accent1"/>
                </a:solidFill>
              </a:rPr>
              <a:t> </a:t>
            </a:r>
            <a:r>
              <a:rPr lang="fr-CH" sz="3600" b="1" dirty="0" err="1" smtClean="0">
                <a:solidFill>
                  <a:schemeClr val="accent1"/>
                </a:solidFill>
              </a:rPr>
              <a:t>investment</a:t>
            </a:r>
            <a:r>
              <a:rPr lang="fr-CH" sz="3600" b="1" dirty="0" smtClean="0">
                <a:solidFill>
                  <a:schemeClr val="accent1"/>
                </a:solidFill>
              </a:rPr>
              <a:t> </a:t>
            </a:r>
            <a:r>
              <a:rPr lang="fr-CH" sz="3600" b="1" dirty="0" err="1" smtClean="0">
                <a:solidFill>
                  <a:schemeClr val="accent1"/>
                </a:solidFill>
              </a:rPr>
              <a:t>treaties</a:t>
            </a:r>
            <a:r>
              <a:rPr lang="fr-CH" sz="3600" b="1" dirty="0" smtClean="0">
                <a:solidFill>
                  <a:schemeClr val="accent1"/>
                </a:solidFill>
              </a:rPr>
              <a:t> (</a:t>
            </a:r>
            <a:r>
              <a:rPr lang="fr-CH" sz="3600" b="1" dirty="0" err="1" smtClean="0">
                <a:solidFill>
                  <a:schemeClr val="accent1"/>
                </a:solidFill>
              </a:rPr>
              <a:t>BITs</a:t>
            </a:r>
            <a:r>
              <a:rPr lang="fr-CH" sz="3600" b="1" dirty="0" smtClean="0">
                <a:solidFill>
                  <a:schemeClr val="accent1"/>
                </a:solidFill>
              </a:rPr>
              <a:t>) ?</a:t>
            </a:r>
            <a:endParaRPr lang="en-US" sz="3600" dirty="0">
              <a:solidFill>
                <a:schemeClr val="accent1"/>
              </a:solidFill>
            </a:endParaRPr>
          </a:p>
        </p:txBody>
      </p:sp>
      <p:sp>
        <p:nvSpPr>
          <p:cNvPr id="3" name="Espace réservé du contenu 2"/>
          <p:cNvSpPr>
            <a:spLocks noGrp="1"/>
          </p:cNvSpPr>
          <p:nvPr>
            <p:ph idx="1"/>
          </p:nvPr>
        </p:nvSpPr>
        <p:spPr/>
        <p:txBody>
          <a:bodyPr/>
          <a:lstStyle/>
          <a:p>
            <a:r>
              <a:rPr lang="fr-FR" sz="3200" dirty="0" err="1" smtClean="0">
                <a:latin typeface="Arial" charset="0"/>
              </a:rPr>
              <a:t>Bilateral</a:t>
            </a:r>
            <a:r>
              <a:rPr lang="fr-FR" sz="3200" dirty="0" smtClean="0">
                <a:latin typeface="Arial" charset="0"/>
              </a:rPr>
              <a:t> </a:t>
            </a:r>
            <a:r>
              <a:rPr lang="fr-FR" sz="3200" dirty="0" err="1" smtClean="0">
                <a:latin typeface="Arial" charset="0"/>
              </a:rPr>
              <a:t>reciprocal</a:t>
            </a:r>
            <a:r>
              <a:rPr lang="fr-FR" sz="3200" dirty="0" smtClean="0">
                <a:latin typeface="Arial" charset="0"/>
              </a:rPr>
              <a:t> </a:t>
            </a:r>
            <a:r>
              <a:rPr lang="fr-FR" sz="3200" dirty="0" err="1" smtClean="0">
                <a:latin typeface="Arial" charset="0"/>
              </a:rPr>
              <a:t>agreements</a:t>
            </a:r>
            <a:r>
              <a:rPr lang="fr-FR" sz="3200" dirty="0" smtClean="0">
                <a:latin typeface="Arial" charset="0"/>
              </a:rPr>
              <a:t> (</a:t>
            </a:r>
            <a:r>
              <a:rPr lang="fr-FR" sz="3200" dirty="0" err="1" smtClean="0">
                <a:latin typeface="Arial" charset="0"/>
              </a:rPr>
              <a:t>between</a:t>
            </a:r>
            <a:r>
              <a:rPr lang="fr-FR" sz="3200" dirty="0" smtClean="0">
                <a:latin typeface="Arial" charset="0"/>
              </a:rPr>
              <a:t> </a:t>
            </a:r>
            <a:r>
              <a:rPr lang="fr-FR" sz="3200" dirty="0" err="1" smtClean="0">
                <a:latin typeface="Arial" charset="0"/>
              </a:rPr>
              <a:t>two</a:t>
            </a:r>
            <a:r>
              <a:rPr lang="fr-FR" sz="3200" dirty="0" smtClean="0">
                <a:latin typeface="Arial" charset="0"/>
              </a:rPr>
              <a:t> States) </a:t>
            </a:r>
            <a:r>
              <a:rPr lang="fr-FR" sz="3200" dirty="0" err="1" smtClean="0">
                <a:latin typeface="Arial" charset="0"/>
              </a:rPr>
              <a:t>aimed</a:t>
            </a:r>
            <a:r>
              <a:rPr lang="fr-FR" sz="3200" dirty="0" smtClean="0">
                <a:latin typeface="Arial" charset="0"/>
              </a:rPr>
              <a:t> </a:t>
            </a:r>
            <a:r>
              <a:rPr lang="fr-FR" sz="3200" dirty="0" err="1" smtClean="0">
                <a:latin typeface="Arial" charset="0"/>
              </a:rPr>
              <a:t>at</a:t>
            </a:r>
            <a:r>
              <a:rPr lang="fr-FR" sz="3200" dirty="0" smtClean="0">
                <a:latin typeface="Arial" charset="0"/>
              </a:rPr>
              <a:t> </a:t>
            </a:r>
            <a:r>
              <a:rPr lang="fr-FR" sz="3200" u="sng" dirty="0" err="1" smtClean="0">
                <a:latin typeface="Arial" charset="0"/>
              </a:rPr>
              <a:t>protecting</a:t>
            </a:r>
            <a:r>
              <a:rPr lang="fr-FR" sz="3200" dirty="0" smtClean="0">
                <a:latin typeface="Arial" charset="0"/>
              </a:rPr>
              <a:t> and </a:t>
            </a:r>
            <a:r>
              <a:rPr lang="fr-FR" sz="3200" u="sng" dirty="0" err="1" smtClean="0">
                <a:latin typeface="Arial" charset="0"/>
              </a:rPr>
              <a:t>promoting</a:t>
            </a:r>
            <a:r>
              <a:rPr lang="fr-FR" sz="3200" u="sng" dirty="0" smtClean="0">
                <a:latin typeface="Arial" charset="0"/>
              </a:rPr>
              <a:t> </a:t>
            </a:r>
            <a:r>
              <a:rPr lang="fr-FR" sz="3200" dirty="0" err="1" smtClean="0">
                <a:latin typeface="Arial" charset="0"/>
              </a:rPr>
              <a:t>foreign</a:t>
            </a:r>
            <a:r>
              <a:rPr lang="fr-FR" sz="3200" dirty="0" smtClean="0">
                <a:latin typeface="Arial" charset="0"/>
              </a:rPr>
              <a:t> </a:t>
            </a:r>
            <a:r>
              <a:rPr lang="fr-FR" sz="3200" dirty="0" err="1" smtClean="0">
                <a:latin typeface="Arial" charset="0"/>
              </a:rPr>
              <a:t>investment</a:t>
            </a:r>
            <a:r>
              <a:rPr lang="fr-FR" sz="3200" dirty="0" smtClean="0">
                <a:latin typeface="Arial" charset="0"/>
              </a:rPr>
              <a:t> </a:t>
            </a:r>
            <a:r>
              <a:rPr lang="fr-FR" sz="3200" dirty="0" err="1" smtClean="0">
                <a:latin typeface="Arial" charset="0"/>
              </a:rPr>
              <a:t>through</a:t>
            </a:r>
            <a:r>
              <a:rPr lang="fr-FR" sz="3200" dirty="0" smtClean="0">
                <a:latin typeface="Arial" charset="0"/>
              </a:rPr>
              <a:t> </a:t>
            </a:r>
            <a:r>
              <a:rPr lang="fr-FR" sz="3200" dirty="0" err="1" smtClean="0">
                <a:latin typeface="Arial" charset="0"/>
              </a:rPr>
              <a:t>legally</a:t>
            </a:r>
            <a:r>
              <a:rPr lang="fr-FR" sz="3200" dirty="0" smtClean="0">
                <a:latin typeface="Arial" charset="0"/>
              </a:rPr>
              <a:t>-</a:t>
            </a:r>
            <a:r>
              <a:rPr lang="fr-FR" sz="3200" dirty="0" err="1" smtClean="0">
                <a:latin typeface="Arial" charset="0"/>
              </a:rPr>
              <a:t>binding</a:t>
            </a:r>
            <a:r>
              <a:rPr lang="fr-FR" sz="3200" dirty="0" smtClean="0">
                <a:latin typeface="Arial" charset="0"/>
              </a:rPr>
              <a:t> </a:t>
            </a:r>
            <a:r>
              <a:rPr lang="fr-FR" sz="3200" dirty="0" err="1" smtClean="0">
                <a:latin typeface="Arial" charset="0"/>
              </a:rPr>
              <a:t>rights</a:t>
            </a:r>
            <a:r>
              <a:rPr lang="fr-FR" sz="3200" dirty="0" smtClean="0">
                <a:latin typeface="Arial" charset="0"/>
              </a:rPr>
              <a:t> and obligations.</a:t>
            </a:r>
            <a:endParaRPr lang="fr-CH" sz="3200" b="1" dirty="0" smtClean="0">
              <a:latin typeface="Arial" charset="0"/>
            </a:endParaRP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Evolution of BITs</a:t>
            </a:r>
            <a:endParaRPr lang="en-US" dirty="0"/>
          </a:p>
        </p:txBody>
      </p:sp>
      <p:pic>
        <p:nvPicPr>
          <p:cNvPr id="64514" name="Picture 2"/>
          <p:cNvPicPr>
            <a:picLocks noGrp="1" noChangeAspect="1" noChangeArrowheads="1"/>
          </p:cNvPicPr>
          <p:nvPr>
            <p:ph idx="1"/>
          </p:nvPr>
        </p:nvPicPr>
        <p:blipFill>
          <a:blip r:embed="rId3" cstate="print"/>
          <a:srcRect/>
          <a:stretch>
            <a:fillRect/>
          </a:stretch>
        </p:blipFill>
        <p:spPr bwMode="auto">
          <a:xfrm>
            <a:off x="724124" y="2276872"/>
            <a:ext cx="8096348" cy="3898933"/>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Top signatories </a:t>
            </a:r>
            <a:endParaRPr lang="en-US" dirty="0"/>
          </a:p>
        </p:txBody>
      </p:sp>
      <p:pic>
        <p:nvPicPr>
          <p:cNvPr id="65538" name="Picture 2"/>
          <p:cNvPicPr>
            <a:picLocks noGrp="1" noChangeAspect="1" noChangeArrowheads="1"/>
          </p:cNvPicPr>
          <p:nvPr>
            <p:ph idx="1"/>
          </p:nvPr>
        </p:nvPicPr>
        <p:blipFill>
          <a:blip r:embed="rId3" cstate="print"/>
          <a:srcRect/>
          <a:stretch>
            <a:fillRect/>
          </a:stretch>
        </p:blipFill>
        <p:spPr bwMode="auto">
          <a:xfrm>
            <a:off x="827584" y="2154804"/>
            <a:ext cx="7632848" cy="4026118"/>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Contain of BITs</a:t>
            </a:r>
            <a:endParaRPr lang="en-US" dirty="0"/>
          </a:p>
        </p:txBody>
      </p:sp>
      <p:sp>
        <p:nvSpPr>
          <p:cNvPr id="3" name="Espace réservé du contenu 2"/>
          <p:cNvSpPr>
            <a:spLocks noGrp="1"/>
          </p:cNvSpPr>
          <p:nvPr>
            <p:ph idx="1"/>
          </p:nvPr>
        </p:nvSpPr>
        <p:spPr/>
        <p:txBody>
          <a:bodyPr/>
          <a:lstStyle/>
          <a:p>
            <a:r>
              <a:rPr lang="en-US" dirty="0" smtClean="0"/>
              <a:t>Substantive protection</a:t>
            </a:r>
          </a:p>
          <a:p>
            <a:r>
              <a:rPr lang="en-US" dirty="0" smtClean="0"/>
              <a:t>Fair and equitable treatment</a:t>
            </a:r>
          </a:p>
          <a:p>
            <a:r>
              <a:rPr lang="en-US" dirty="0" smtClean="0"/>
              <a:t>Prohibition of expropriation</a:t>
            </a:r>
          </a:p>
          <a:p>
            <a:r>
              <a:rPr lang="en-US" dirty="0" smtClean="0"/>
              <a:t>Free transfer</a:t>
            </a:r>
          </a:p>
          <a:p>
            <a:r>
              <a:rPr lang="en-US" dirty="0" smtClean="0"/>
              <a:t>Procedural protection</a:t>
            </a:r>
          </a:p>
          <a:p>
            <a:r>
              <a:rPr lang="en-US" dirty="0" smtClean="0"/>
              <a:t>Investor-state arbitration </a:t>
            </a:r>
          </a:p>
          <a:p>
            <a:r>
              <a:rPr lang="en-US" dirty="0" smtClean="0"/>
              <a:t>State-to-state arbitration </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US" dirty="0" err="1" smtClean="0"/>
              <a:t>Comapraison</a:t>
            </a:r>
            <a:r>
              <a:rPr lang="en-US" dirty="0" smtClean="0"/>
              <a:t> : Nice/ Lisbon</a:t>
            </a:r>
            <a:endParaRPr lang="en-US" dirty="0"/>
          </a:p>
        </p:txBody>
      </p:sp>
      <p:sp>
        <p:nvSpPr>
          <p:cNvPr id="3" name="Espace réservé du texte 2"/>
          <p:cNvSpPr>
            <a:spLocks noGrp="1"/>
          </p:cNvSpPr>
          <p:nvPr>
            <p:ph type="body" idx="1"/>
          </p:nvPr>
        </p:nvSpPr>
        <p:spPr/>
        <p:txBody>
          <a:bodyPr/>
          <a:lstStyle/>
          <a:p>
            <a:r>
              <a:rPr lang="en-US" dirty="0" smtClean="0"/>
              <a:t>Nice Treaty </a:t>
            </a:r>
            <a:endParaRPr lang="en-US" dirty="0"/>
          </a:p>
        </p:txBody>
      </p:sp>
      <p:sp>
        <p:nvSpPr>
          <p:cNvPr id="4" name="Espace réservé du texte 3"/>
          <p:cNvSpPr>
            <a:spLocks noGrp="1"/>
          </p:cNvSpPr>
          <p:nvPr>
            <p:ph type="body" sz="half" idx="3"/>
          </p:nvPr>
        </p:nvSpPr>
        <p:spPr/>
        <p:txBody>
          <a:bodyPr/>
          <a:lstStyle/>
          <a:p>
            <a:r>
              <a:rPr lang="en-US" dirty="0" smtClean="0"/>
              <a:t>Lisbon treaty </a:t>
            </a:r>
            <a:endParaRPr lang="en-US" dirty="0"/>
          </a:p>
        </p:txBody>
      </p:sp>
      <p:sp>
        <p:nvSpPr>
          <p:cNvPr id="5" name="Espace réservé du contenu 4"/>
          <p:cNvSpPr>
            <a:spLocks noGrp="1"/>
          </p:cNvSpPr>
          <p:nvPr>
            <p:ph sz="quarter" idx="2"/>
          </p:nvPr>
        </p:nvSpPr>
        <p:spPr/>
        <p:txBody>
          <a:bodyPr>
            <a:normAutofit fontScale="92500"/>
          </a:bodyPr>
          <a:lstStyle/>
          <a:p>
            <a:r>
              <a:rPr lang="en-US" i="1" dirty="0" smtClean="0"/>
              <a:t>Article 133 (ex Article 113)</a:t>
            </a:r>
          </a:p>
          <a:p>
            <a:r>
              <a:rPr lang="en-US" dirty="0" smtClean="0"/>
              <a:t>1. The common commercial policy shall be based on uniform principles, particularly in regard to changes in tariff rates, the conclusion of tariff and trade agreements, the achievement of uniformity in measures of </a:t>
            </a:r>
            <a:r>
              <a:rPr lang="en-US" dirty="0" err="1" smtClean="0"/>
              <a:t>liberalisation</a:t>
            </a:r>
            <a:r>
              <a:rPr lang="en-US" dirty="0" smtClean="0"/>
              <a:t>, export policy and measures to protect trade such as those to be taken in the event of dumping or subsidies.</a:t>
            </a:r>
            <a:endParaRPr lang="en-US" dirty="0"/>
          </a:p>
        </p:txBody>
      </p:sp>
      <p:sp>
        <p:nvSpPr>
          <p:cNvPr id="6" name="Espace réservé du contenu 5"/>
          <p:cNvSpPr>
            <a:spLocks noGrp="1"/>
          </p:cNvSpPr>
          <p:nvPr>
            <p:ph sz="quarter" idx="4"/>
          </p:nvPr>
        </p:nvSpPr>
        <p:spPr/>
        <p:txBody>
          <a:bodyPr>
            <a:normAutofit fontScale="70000" lnSpcReduction="20000"/>
          </a:bodyPr>
          <a:lstStyle/>
          <a:p>
            <a:r>
              <a:rPr lang="en-US" dirty="0" smtClean="0"/>
              <a:t>8</a:t>
            </a:r>
          </a:p>
          <a:p>
            <a:r>
              <a:rPr lang="en-US" dirty="0" smtClean="0"/>
              <a:t>Article 207 Treaty on the Functioning of the EU (TFEU) (ex Article 133 EC) reads as follows:</a:t>
            </a:r>
          </a:p>
          <a:p>
            <a:r>
              <a:rPr lang="en-US" dirty="0" smtClean="0"/>
              <a:t>“1. The common commercial policy shall be based on uniform principles, particularly with regard to changes in </a:t>
            </a:r>
            <a:r>
              <a:rPr lang="en-US" dirty="0" smtClean="0"/>
              <a:t> tariff </a:t>
            </a:r>
            <a:r>
              <a:rPr lang="en-US" dirty="0" smtClean="0"/>
              <a:t>rates, the conclusion of tariff and trade agreements relating to trade in goods and services, and the </a:t>
            </a:r>
          </a:p>
          <a:p>
            <a:r>
              <a:rPr lang="en-US" dirty="0" smtClean="0"/>
              <a:t>commercial aspects of intellectual property, foreign direct investment, the achievement of uniformity in </a:t>
            </a:r>
            <a:r>
              <a:rPr lang="en-US" dirty="0" smtClean="0"/>
              <a:t> measures </a:t>
            </a:r>
            <a:r>
              <a:rPr lang="en-US" dirty="0" smtClean="0"/>
              <a:t>of </a:t>
            </a:r>
            <a:r>
              <a:rPr lang="en-US" dirty="0" err="1" smtClean="0"/>
              <a:t>liberalisation</a:t>
            </a:r>
            <a:r>
              <a:rPr lang="en-US" dirty="0" smtClean="0"/>
              <a:t>, export policy and measures to protect trade such as those to be taken in the event </a:t>
            </a:r>
          </a:p>
          <a:p>
            <a:r>
              <a:rPr lang="en-US" dirty="0" smtClean="0"/>
              <a:t>of dumping or subsidies. The common commercial policy shall be conducted in the context of the principles </a:t>
            </a:r>
            <a:r>
              <a:rPr lang="en-US" dirty="0" smtClean="0"/>
              <a:t> and </a:t>
            </a:r>
            <a:r>
              <a:rPr lang="en-US" dirty="0" smtClean="0"/>
              <a:t>objectives of the Union's external action. </a:t>
            </a:r>
            <a:endParaRPr lang="en-US"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US" dirty="0" smtClean="0"/>
              <a:t>First question : definition of FDI</a:t>
            </a:r>
            <a:endParaRPr lang="en-US" dirty="0"/>
          </a:p>
        </p:txBody>
      </p:sp>
      <p:sp>
        <p:nvSpPr>
          <p:cNvPr id="3" name="Espace réservé du contenu 2"/>
          <p:cNvSpPr>
            <a:spLocks noGrp="1"/>
          </p:cNvSpPr>
          <p:nvPr>
            <p:ph idx="1"/>
          </p:nvPr>
        </p:nvSpPr>
        <p:spPr/>
        <p:txBody>
          <a:bodyPr>
            <a:normAutofit fontScale="77500" lnSpcReduction="20000"/>
          </a:bodyPr>
          <a:lstStyle/>
          <a:p>
            <a:r>
              <a:rPr lang="en-US" dirty="0" smtClean="0"/>
              <a:t>What is the FDI?</a:t>
            </a:r>
          </a:p>
          <a:p>
            <a:r>
              <a:rPr lang="en-US" dirty="0" smtClean="0"/>
              <a:t>Definition of OECD and IMF</a:t>
            </a:r>
          </a:p>
          <a:p>
            <a:r>
              <a:rPr lang="en-US" dirty="0" smtClean="0"/>
              <a:t>Foreign direct investment (FDI) is generally considered to include any foreign investment </a:t>
            </a:r>
            <a:r>
              <a:rPr lang="en-US" dirty="0" smtClean="0"/>
              <a:t> which </a:t>
            </a:r>
            <a:r>
              <a:rPr lang="en-US" dirty="0" smtClean="0"/>
              <a:t>serves to establish lasting and direct links with the undertaking to which capital is </a:t>
            </a:r>
            <a:r>
              <a:rPr lang="en-US" dirty="0" smtClean="0"/>
              <a:t> made </a:t>
            </a:r>
            <a:r>
              <a:rPr lang="en-US" dirty="0" smtClean="0"/>
              <a:t>available in order to carry out an economic activity</a:t>
            </a:r>
            <a:r>
              <a:rPr lang="en-US" dirty="0" smtClean="0"/>
              <a:t>.</a:t>
            </a:r>
            <a:endParaRPr lang="en-US" dirty="0" smtClean="0"/>
          </a:p>
          <a:p>
            <a:r>
              <a:rPr lang="en-US" dirty="0" smtClean="0"/>
              <a:t> When investments take the form of </a:t>
            </a:r>
            <a:r>
              <a:rPr lang="en-US" dirty="0" smtClean="0"/>
              <a:t>a </a:t>
            </a:r>
            <a:r>
              <a:rPr lang="en-US" dirty="0" smtClean="0"/>
              <a:t>shareholding this objective presupposes that the shares enable the shareholder to participate effectively in the management of that company or in its control.5</a:t>
            </a:r>
          </a:p>
          <a:p>
            <a:r>
              <a:rPr lang="en-US" dirty="0" smtClean="0"/>
              <a:t> This contrasts with foreign </a:t>
            </a:r>
            <a:r>
              <a:rPr lang="en-US" dirty="0" smtClean="0"/>
              <a:t>investments </a:t>
            </a:r>
            <a:r>
              <a:rPr lang="en-US" dirty="0" smtClean="0"/>
              <a:t>where there is no intention to influence the management and control of an </a:t>
            </a:r>
            <a:r>
              <a:rPr lang="en-US" dirty="0" smtClean="0"/>
              <a:t> undertaking</a:t>
            </a:r>
            <a:r>
              <a:rPr lang="en-US" dirty="0" smtClean="0"/>
              <a:t>. Such investments, which are often of a more short-term and sometimes </a:t>
            </a:r>
            <a:r>
              <a:rPr lang="en-US" dirty="0" smtClean="0"/>
              <a:t> speculative </a:t>
            </a:r>
            <a:r>
              <a:rPr lang="en-US" dirty="0" smtClean="0"/>
              <a:t>nature, are commonly referred to as "portfolio investments"</a:t>
            </a:r>
          </a:p>
          <a:p>
            <a:pPr>
              <a:buNone/>
            </a:pPr>
            <a:r>
              <a:rPr lang="en-US" dirty="0" smtClean="0"/>
              <a:t> </a:t>
            </a:r>
          </a:p>
          <a:p>
            <a:pPr>
              <a:buNone/>
            </a:pP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US" dirty="0" smtClean="0"/>
              <a:t>Definition of the Court of Justice</a:t>
            </a:r>
            <a:endParaRPr lang="en-US" dirty="0"/>
          </a:p>
        </p:txBody>
      </p:sp>
      <p:sp>
        <p:nvSpPr>
          <p:cNvPr id="3" name="Espace réservé du contenu 2"/>
          <p:cNvSpPr>
            <a:spLocks noGrp="1"/>
          </p:cNvSpPr>
          <p:nvPr>
            <p:ph idx="1"/>
          </p:nvPr>
        </p:nvSpPr>
        <p:spPr/>
        <p:txBody>
          <a:bodyPr>
            <a:normAutofit fontScale="77500" lnSpcReduction="20000"/>
          </a:bodyPr>
          <a:lstStyle/>
          <a:p>
            <a:r>
              <a:rPr lang="en-US" dirty="0" smtClean="0"/>
              <a:t>The terms "direct investment" appeared in the Chapter on capital movements and payments of the EC </a:t>
            </a:r>
            <a:r>
              <a:rPr lang="en-US" dirty="0" smtClean="0"/>
              <a:t> Treaty </a:t>
            </a:r>
            <a:r>
              <a:rPr lang="en-US" dirty="0" smtClean="0"/>
              <a:t>and now in Articles 63-66 TFEU. In that context, they have been interpreted by the Court of </a:t>
            </a:r>
            <a:r>
              <a:rPr lang="en-US" dirty="0" smtClean="0"/>
              <a:t> Justice </a:t>
            </a:r>
            <a:r>
              <a:rPr lang="en-US" dirty="0" smtClean="0"/>
              <a:t>in light of the Nomenclature annexed to Directive 88/361/EEC of 24 June 1988 for the </a:t>
            </a:r>
            <a:r>
              <a:rPr lang="en-US" dirty="0" smtClean="0"/>
              <a:t> implementation </a:t>
            </a:r>
            <a:r>
              <a:rPr lang="en-US" dirty="0" smtClean="0"/>
              <a:t>of Article 67 of the Treaty (OJ L 178, 8.7.1988, p. 5-18), which in turn is largely based </a:t>
            </a:r>
            <a:r>
              <a:rPr lang="en-US" dirty="0" smtClean="0"/>
              <a:t> on </a:t>
            </a:r>
            <a:r>
              <a:rPr lang="en-US" dirty="0" smtClean="0"/>
              <a:t>widely accepted definitions of the IMF and the OECD. See e.g. Judgment of 12 December 2006, </a:t>
            </a:r>
            <a:r>
              <a:rPr lang="en-US" dirty="0" smtClean="0"/>
              <a:t> Test </a:t>
            </a:r>
            <a:r>
              <a:rPr lang="en-US" dirty="0" smtClean="0"/>
              <a:t>Claimants in the FII Group Litigation, Case C-446/04, ECR p. I-11753, </a:t>
            </a:r>
            <a:r>
              <a:rPr lang="en-US" dirty="0" err="1" smtClean="0"/>
              <a:t>para</a:t>
            </a:r>
            <a:r>
              <a:rPr lang="en-US" dirty="0" smtClean="0"/>
              <a:t>. 181. See also e.g. the </a:t>
            </a:r>
          </a:p>
          <a:p>
            <a:r>
              <a:rPr lang="en-US" dirty="0" smtClean="0"/>
              <a:t>Judgments of 24 May 2007, </a:t>
            </a:r>
            <a:r>
              <a:rPr lang="en-US" dirty="0" err="1" smtClean="0"/>
              <a:t>Holböck</a:t>
            </a:r>
            <a:r>
              <a:rPr lang="en-US" dirty="0" smtClean="0"/>
              <a:t>, C-157/05, ECR. p. I-4051, </a:t>
            </a:r>
            <a:r>
              <a:rPr lang="en-US" dirty="0" err="1" smtClean="0"/>
              <a:t>para</a:t>
            </a:r>
            <a:r>
              <a:rPr lang="en-US" dirty="0" smtClean="0"/>
              <a:t>. 34; 23 October 2007, </a:t>
            </a:r>
            <a:r>
              <a:rPr lang="en-US" dirty="0" smtClean="0"/>
              <a:t> Commission/Germany</a:t>
            </a:r>
            <a:r>
              <a:rPr lang="en-US" dirty="0" smtClean="0"/>
              <a:t>, C-112/05, ECR p. I-8995, </a:t>
            </a:r>
            <a:r>
              <a:rPr lang="en-US" dirty="0" err="1" smtClean="0"/>
              <a:t>para</a:t>
            </a:r>
            <a:r>
              <a:rPr lang="en-US" dirty="0" smtClean="0"/>
              <a:t>. 18; 18 December 2007, </a:t>
            </a:r>
            <a:r>
              <a:rPr lang="en-US" dirty="0" err="1" smtClean="0"/>
              <a:t>Skatterverket</a:t>
            </a:r>
            <a:r>
              <a:rPr lang="en-US" dirty="0" smtClean="0"/>
              <a:t> v A, </a:t>
            </a:r>
            <a:r>
              <a:rPr lang="en-US" dirty="0" smtClean="0"/>
              <a:t>C-101/05</a:t>
            </a:r>
            <a:r>
              <a:rPr lang="en-US" dirty="0" smtClean="0"/>
              <a:t>, </a:t>
            </a:r>
            <a:r>
              <a:rPr lang="en-US" dirty="0" err="1" smtClean="0"/>
              <a:t>para</a:t>
            </a:r>
            <a:r>
              <a:rPr lang="en-US" dirty="0" smtClean="0"/>
              <a:t>. 46; 20 May 2008, Orange European </a:t>
            </a:r>
            <a:r>
              <a:rPr lang="en-US" dirty="0" err="1" smtClean="0"/>
              <a:t>Smallcap</a:t>
            </a:r>
            <a:r>
              <a:rPr lang="en-US" dirty="0" smtClean="0"/>
              <a:t> Fund, C-194/06, </a:t>
            </a:r>
            <a:r>
              <a:rPr lang="en-US" dirty="0" err="1" smtClean="0"/>
              <a:t>para</a:t>
            </a:r>
            <a:r>
              <a:rPr lang="en-US" dirty="0" smtClean="0"/>
              <a:t>. 100; 14 February </a:t>
            </a:r>
            <a:r>
              <a:rPr lang="en-US" dirty="0" smtClean="0"/>
              <a:t> 2008</a:t>
            </a:r>
            <a:r>
              <a:rPr lang="en-US" dirty="0" smtClean="0"/>
              <a:t>, Commission/Spain, C-274/06, </a:t>
            </a:r>
            <a:r>
              <a:rPr lang="en-US" dirty="0" err="1" smtClean="0"/>
              <a:t>para</a:t>
            </a:r>
            <a:r>
              <a:rPr lang="en-US" dirty="0" smtClean="0"/>
              <a:t>. 18; and 26 March 2009, Commission/Italy, C-326/07, </a:t>
            </a:r>
            <a:r>
              <a:rPr lang="en-US" dirty="0" err="1" smtClean="0"/>
              <a:t>para</a:t>
            </a:r>
            <a:r>
              <a:rPr lang="en-US" dirty="0" smtClean="0"/>
              <a:t>.</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US" sz="2800" dirty="0" smtClean="0"/>
              <a:t>German Constitutional Court, Lisbon Treaty, judgment of 30.6.2009</a:t>
            </a:r>
            <a:endParaRPr lang="en-US" sz="2800" dirty="0"/>
          </a:p>
        </p:txBody>
      </p:sp>
      <p:sp>
        <p:nvSpPr>
          <p:cNvPr id="3" name="Espace réservé du contenu 2"/>
          <p:cNvSpPr>
            <a:spLocks noGrp="1"/>
          </p:cNvSpPr>
          <p:nvPr>
            <p:ph idx="1"/>
          </p:nvPr>
        </p:nvSpPr>
        <p:spPr/>
        <p:txBody>
          <a:bodyPr>
            <a:normAutofit fontScale="92500" lnSpcReduction="20000"/>
          </a:bodyPr>
          <a:lstStyle/>
          <a:p>
            <a:r>
              <a:rPr lang="en-US" dirty="0" smtClean="0"/>
              <a:t>the German Constitutional Court in its </a:t>
            </a:r>
            <a:r>
              <a:rPr lang="en-US" dirty="0" smtClean="0"/>
              <a:t> Lisbon </a:t>
            </a:r>
            <a:r>
              <a:rPr lang="en-US" dirty="0" smtClean="0"/>
              <a:t>Treaty judgment in which it noted: </a:t>
            </a:r>
          </a:p>
          <a:p>
            <a:r>
              <a:rPr lang="en-US" dirty="0" smtClean="0"/>
              <a:t>"379. The extension of the common commercial policy to “foreign direct investment” (Article </a:t>
            </a:r>
            <a:r>
              <a:rPr lang="en-US" dirty="0" smtClean="0"/>
              <a:t> 207.1 </a:t>
            </a:r>
            <a:r>
              <a:rPr lang="en-US" dirty="0" smtClean="0"/>
              <a:t>TFEU) confers exclusive competence on the European Union also in this area. Much, </a:t>
            </a:r>
            <a:r>
              <a:rPr lang="en-US" dirty="0" smtClean="0"/>
              <a:t> however</a:t>
            </a:r>
            <a:r>
              <a:rPr lang="en-US" dirty="0" smtClean="0"/>
              <a:t>, argues in </a:t>
            </a:r>
            <a:r>
              <a:rPr lang="en-US" dirty="0" err="1" smtClean="0"/>
              <a:t>favour</a:t>
            </a:r>
            <a:r>
              <a:rPr lang="en-US" dirty="0" smtClean="0"/>
              <a:t> of assuming that the term “foreign direct investment” only </a:t>
            </a:r>
            <a:r>
              <a:rPr lang="en-US" dirty="0" smtClean="0"/>
              <a:t> encompasses </a:t>
            </a:r>
            <a:r>
              <a:rPr lang="en-US" dirty="0" smtClean="0"/>
              <a:t>investment which serves to obtain a controlling interest in an enterprise (see </a:t>
            </a:r>
            <a:r>
              <a:rPr lang="en-US" dirty="0" smtClean="0"/>
              <a:t> </a:t>
            </a:r>
            <a:r>
              <a:rPr lang="en-US" dirty="0" err="1" smtClean="0"/>
              <a:t>Tietje</a:t>
            </a:r>
            <a:r>
              <a:rPr lang="en-US" dirty="0" smtClean="0"/>
              <a:t>, Die </a:t>
            </a:r>
            <a:r>
              <a:rPr lang="en-US" dirty="0" err="1" smtClean="0"/>
              <a:t>Außenwirtschaftsverfassung</a:t>
            </a:r>
            <a:r>
              <a:rPr lang="en-US" dirty="0" smtClean="0"/>
              <a:t> </a:t>
            </a:r>
            <a:r>
              <a:rPr lang="en-US" dirty="0" err="1" smtClean="0"/>
              <a:t>der</a:t>
            </a:r>
            <a:r>
              <a:rPr lang="en-US" dirty="0" smtClean="0"/>
              <a:t> EU </a:t>
            </a:r>
            <a:r>
              <a:rPr lang="en-US" dirty="0" err="1" smtClean="0"/>
              <a:t>nach</a:t>
            </a:r>
            <a:r>
              <a:rPr lang="en-US" dirty="0" smtClean="0"/>
              <a:t> </a:t>
            </a:r>
            <a:r>
              <a:rPr lang="en-US" dirty="0" err="1" smtClean="0"/>
              <a:t>dem</a:t>
            </a:r>
            <a:r>
              <a:rPr lang="en-US" dirty="0" smtClean="0"/>
              <a:t> </a:t>
            </a:r>
            <a:r>
              <a:rPr lang="en-US" dirty="0" err="1" smtClean="0"/>
              <a:t>Vertrag</a:t>
            </a:r>
            <a:r>
              <a:rPr lang="en-US" dirty="0" smtClean="0"/>
              <a:t> von </a:t>
            </a:r>
            <a:r>
              <a:rPr lang="en-US" dirty="0" err="1" smtClean="0"/>
              <a:t>Lissabon</a:t>
            </a:r>
            <a:r>
              <a:rPr lang="en-US" dirty="0" smtClean="0"/>
              <a:t>, 2009, p. </a:t>
            </a:r>
            <a:r>
              <a:rPr lang="en-US" dirty="0" smtClean="0"/>
              <a:t>15- 16</a:t>
            </a:r>
            <a:r>
              <a:rPr lang="en-US" dirty="0" smtClean="0"/>
              <a:t>). The consequence of this would be that exclusive competence only exists for investment </a:t>
            </a:r>
            <a:r>
              <a:rPr lang="en-US" dirty="0" smtClean="0"/>
              <a:t> of </a:t>
            </a:r>
            <a:r>
              <a:rPr lang="en-US" dirty="0" smtClean="0"/>
              <a:t>this type whereas investment protection agreements that go beyond this would have to be </a:t>
            </a:r>
            <a:r>
              <a:rPr lang="en-US" dirty="0" smtClean="0"/>
              <a:t> concluded </a:t>
            </a:r>
            <a:r>
              <a:rPr lang="en-US" dirty="0" smtClean="0"/>
              <a:t>as mixed agreements."</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US" dirty="0" smtClean="0"/>
              <a:t>Question 2 : The future of old BITs</a:t>
            </a:r>
            <a:endParaRPr lang="en-US" dirty="0"/>
          </a:p>
        </p:txBody>
      </p:sp>
      <p:sp>
        <p:nvSpPr>
          <p:cNvPr id="3" name="Espace réservé du contenu 2"/>
          <p:cNvSpPr>
            <a:spLocks noGrp="1"/>
          </p:cNvSpPr>
          <p:nvPr>
            <p:ph idx="1"/>
          </p:nvPr>
        </p:nvSpPr>
        <p:spPr/>
        <p:txBody>
          <a:bodyPr>
            <a:normAutofit lnSpcReduction="10000"/>
          </a:bodyPr>
          <a:lstStyle/>
          <a:p>
            <a:r>
              <a:rPr lang="en-US" b="1" dirty="0" smtClean="0"/>
              <a:t>New European Regulation </a:t>
            </a:r>
            <a:r>
              <a:rPr lang="en-US" b="1" dirty="0" smtClean="0"/>
              <a:t>Clarifies the </a:t>
            </a:r>
            <a:r>
              <a:rPr lang="en-US" b="1" dirty="0" smtClean="0"/>
              <a:t>Status of Extra-European </a:t>
            </a:r>
            <a:r>
              <a:rPr lang="en-US" b="1" dirty="0" smtClean="0"/>
              <a:t>Bilateral Investment Treaties</a:t>
            </a:r>
          </a:p>
          <a:p>
            <a:r>
              <a:rPr lang="en-US" dirty="0" smtClean="0"/>
              <a:t>On December 12, 2012, the European Union issued Regulation (EU) </a:t>
            </a:r>
            <a:r>
              <a:rPr lang="en-US" dirty="0" smtClean="0"/>
              <a:t>No. 1219/2012 </a:t>
            </a:r>
            <a:r>
              <a:rPr lang="en-US" dirty="0" smtClean="0"/>
              <a:t>(the Regulation) establishing transitional arrangements for bilateral</a:t>
            </a:r>
          </a:p>
          <a:p>
            <a:r>
              <a:rPr lang="en-US" dirty="0" smtClean="0"/>
              <a:t>investment treaties (BITs) between Member States and third countries</a:t>
            </a:r>
            <a:r>
              <a:rPr lang="en-US" dirty="0" smtClean="0"/>
              <a:t>. The Regulation</a:t>
            </a:r>
            <a:r>
              <a:rPr lang="en-US" dirty="0" smtClean="0"/>
              <a:t>, which entered into force on January 9, 2013, provides investors </a:t>
            </a:r>
            <a:r>
              <a:rPr lang="en-US" dirty="0" smtClean="0"/>
              <a:t>with some </a:t>
            </a:r>
            <a:r>
              <a:rPr lang="en-US" dirty="0" smtClean="0"/>
              <a:t>clarity regarding the status of BITs entered into by EU Member States </a:t>
            </a:r>
            <a:r>
              <a:rPr lang="en-US" dirty="0" smtClean="0"/>
              <a:t>and non-EU </a:t>
            </a:r>
            <a:r>
              <a:rPr lang="en-US" dirty="0" smtClean="0"/>
              <a:t>States (extra-EU BITs) following the Lisbon Treaty.</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The regulation of 2012</a:t>
            </a:r>
            <a:endParaRPr lang="en-US" dirty="0"/>
          </a:p>
        </p:txBody>
      </p:sp>
      <p:sp>
        <p:nvSpPr>
          <p:cNvPr id="3" name="Espace réservé du contenu 2"/>
          <p:cNvSpPr>
            <a:spLocks noGrp="1"/>
          </p:cNvSpPr>
          <p:nvPr>
            <p:ph idx="1"/>
          </p:nvPr>
        </p:nvSpPr>
        <p:spPr/>
        <p:txBody>
          <a:bodyPr>
            <a:normAutofit fontScale="77500" lnSpcReduction="20000"/>
          </a:bodyPr>
          <a:lstStyle/>
          <a:p>
            <a:r>
              <a:rPr lang="en-US" dirty="0" err="1" smtClean="0"/>
              <a:t>TheLisbon</a:t>
            </a:r>
            <a:r>
              <a:rPr lang="en-US" dirty="0" smtClean="0"/>
              <a:t> </a:t>
            </a:r>
            <a:r>
              <a:rPr lang="en-US" dirty="0" smtClean="0"/>
              <a:t>Treaty created some uncertainty as to </a:t>
            </a:r>
            <a:r>
              <a:rPr lang="en-US" dirty="0" smtClean="0"/>
              <a:t>the status </a:t>
            </a:r>
            <a:r>
              <a:rPr lang="en-US" dirty="0" smtClean="0"/>
              <a:t>of the 1,200 plus extra-EU BITs, along with the ability of Member </a:t>
            </a:r>
            <a:r>
              <a:rPr lang="en-US" dirty="0" smtClean="0"/>
              <a:t>States to </a:t>
            </a:r>
            <a:r>
              <a:rPr lang="en-US" dirty="0" smtClean="0"/>
              <a:t>enter into BITs subsequent to the entry into force of the Lisbon Treaty.</a:t>
            </a:r>
          </a:p>
          <a:p>
            <a:r>
              <a:rPr lang="en-US" dirty="0" smtClean="0"/>
              <a:t>The Regulation has provided some clarity to these issues.</a:t>
            </a:r>
          </a:p>
          <a:p>
            <a:r>
              <a:rPr lang="en-US" dirty="0" smtClean="0"/>
              <a:t>First, it confirms that extra-EU BITs signed before December 1, 2009 or before</a:t>
            </a:r>
          </a:p>
          <a:p>
            <a:r>
              <a:rPr lang="en-US" dirty="0" smtClean="0"/>
              <a:t>a Member State’s accession to the EU may, subject to review by the </a:t>
            </a:r>
            <a:r>
              <a:rPr lang="en-US" dirty="0" smtClean="0"/>
              <a:t>European Commission </a:t>
            </a:r>
            <a:r>
              <a:rPr lang="en-US" dirty="0" smtClean="0"/>
              <a:t>(the Commission), remain in force until replaced by an </a:t>
            </a:r>
            <a:r>
              <a:rPr lang="en-US" dirty="0" smtClean="0"/>
              <a:t>investment agreement </a:t>
            </a:r>
            <a:r>
              <a:rPr lang="en-US" dirty="0" smtClean="0"/>
              <a:t>between the European Union and the third State in question.</a:t>
            </a:r>
          </a:p>
          <a:p>
            <a:r>
              <a:rPr lang="en-US" dirty="0" smtClean="0"/>
              <a:t>Second, it creates a regime whereby extra-EU BITs signed between </a:t>
            </a:r>
            <a:r>
              <a:rPr lang="en-US" dirty="0" smtClean="0"/>
              <a:t>December 1</a:t>
            </a:r>
            <a:r>
              <a:rPr lang="en-US" dirty="0" smtClean="0"/>
              <a:t>, 2009 and January 9, 2013 may be maintained or enter into force subject </a:t>
            </a:r>
            <a:r>
              <a:rPr lang="en-US" dirty="0" smtClean="0"/>
              <a:t>to certain </a:t>
            </a:r>
            <a:r>
              <a:rPr lang="en-US" dirty="0" smtClean="0"/>
              <a:t>conditions.</a:t>
            </a:r>
          </a:p>
          <a:p>
            <a:endParaRPr lang="en-US" dirty="0" smtClean="0"/>
          </a:p>
          <a:p>
            <a:r>
              <a:rPr lang="en-US" dirty="0" smtClean="0"/>
              <a:t>Third</a:t>
            </a:r>
            <a:r>
              <a:rPr lang="en-US" dirty="0" smtClean="0"/>
              <a:t>, it establishes a framework whereby Member States may negotiate </a:t>
            </a:r>
            <a:r>
              <a:rPr lang="en-US" dirty="0" smtClean="0"/>
              <a:t>or enter </a:t>
            </a:r>
            <a:r>
              <a:rPr lang="en-US" dirty="0" smtClean="0"/>
              <a:t>into new extra-EU BITs in the future.</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US" dirty="0" smtClean="0"/>
              <a:t>The difference between investment and trade</a:t>
            </a:r>
            <a:endParaRPr lang="en-US" dirty="0"/>
          </a:p>
        </p:txBody>
      </p:sp>
      <p:sp>
        <p:nvSpPr>
          <p:cNvPr id="3" name="Espace réservé du contenu 2"/>
          <p:cNvSpPr>
            <a:spLocks noGrp="1"/>
          </p:cNvSpPr>
          <p:nvPr>
            <p:ph sz="half" idx="1"/>
          </p:nvPr>
        </p:nvSpPr>
        <p:spPr/>
        <p:txBody>
          <a:bodyPr/>
          <a:lstStyle/>
          <a:p>
            <a:r>
              <a:rPr lang="en-US" dirty="0" smtClean="0"/>
              <a:t>The competence of the state </a:t>
            </a:r>
          </a:p>
          <a:p>
            <a:r>
              <a:rPr lang="en-US" dirty="0" smtClean="0"/>
              <a:t>Investment </a:t>
            </a:r>
            <a:endParaRPr lang="en-US" dirty="0"/>
          </a:p>
        </p:txBody>
      </p:sp>
      <p:sp>
        <p:nvSpPr>
          <p:cNvPr id="4" name="Espace réservé du contenu 3"/>
          <p:cNvSpPr>
            <a:spLocks noGrp="1"/>
          </p:cNvSpPr>
          <p:nvPr>
            <p:ph sz="half" idx="2"/>
          </p:nvPr>
        </p:nvSpPr>
        <p:spPr/>
        <p:txBody>
          <a:bodyPr/>
          <a:lstStyle/>
          <a:p>
            <a:r>
              <a:rPr lang="en-US" dirty="0" smtClean="0"/>
              <a:t>The competence of the European Union </a:t>
            </a:r>
          </a:p>
          <a:p>
            <a:r>
              <a:rPr lang="en-US" dirty="0" smtClean="0"/>
              <a:t>The Trade</a:t>
            </a:r>
          </a:p>
          <a:p>
            <a:endParaRPr lang="en-US" dirty="0" smtClean="0"/>
          </a:p>
          <a:p>
            <a:pPr>
              <a:buNone/>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US" dirty="0" smtClean="0"/>
              <a:t>Question 3: The new  Investment Policy </a:t>
            </a:r>
            <a:endParaRPr lang="en-US" dirty="0"/>
          </a:p>
        </p:txBody>
      </p:sp>
      <p:sp>
        <p:nvSpPr>
          <p:cNvPr id="3" name="Espace réservé du contenu 2"/>
          <p:cNvSpPr>
            <a:spLocks noGrp="1"/>
          </p:cNvSpPr>
          <p:nvPr>
            <p:ph idx="1"/>
          </p:nvPr>
        </p:nvSpPr>
        <p:spPr/>
        <p:txBody>
          <a:bodyPr/>
          <a:lstStyle/>
          <a:p>
            <a:r>
              <a:rPr lang="en-US" dirty="0" smtClean="0"/>
              <a:t>The European Commission outlined its approach for the EU's future investment policy in </a:t>
            </a:r>
            <a:r>
              <a:rPr lang="en-US" dirty="0" smtClean="0"/>
              <a:t>its Communication </a:t>
            </a:r>
            <a:r>
              <a:rPr lang="en-US" dirty="0" smtClean="0"/>
              <a:t>"Towards a comprehensive European international investment policy" in </a:t>
            </a:r>
            <a:r>
              <a:rPr lang="en-US" dirty="0" smtClean="0"/>
              <a:t>2010</a:t>
            </a:r>
          </a:p>
          <a:p>
            <a:endParaRPr lang="en-US" dirty="0" smtClean="0"/>
          </a:p>
          <a:p>
            <a:r>
              <a:rPr lang="en-US" dirty="0" smtClean="0"/>
              <a:t>The EU's investment policy is focused on providing EU investors and investments with market access and with legal certainty and a stable, predictable, fair and properly regulated environment in which to conduct their business.</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US" b="1" dirty="0" smtClean="0"/>
              <a:t/>
            </a:r>
            <a:br>
              <a:rPr lang="en-US" b="1" dirty="0" smtClean="0"/>
            </a:br>
            <a:r>
              <a:rPr lang="en-US" b="1" dirty="0" smtClean="0"/>
              <a:t>The </a:t>
            </a:r>
            <a:r>
              <a:rPr lang="en-US" b="1" dirty="0" smtClean="0"/>
              <a:t>EU's investment policy aims to</a:t>
            </a:r>
            <a:br>
              <a:rPr lang="en-US" b="1" dirty="0" smtClean="0"/>
            </a:br>
            <a:endParaRPr lang="en-US" dirty="0"/>
          </a:p>
        </p:txBody>
      </p:sp>
      <p:sp>
        <p:nvSpPr>
          <p:cNvPr id="3" name="Espace réservé du contenu 2"/>
          <p:cNvSpPr>
            <a:spLocks noGrp="1"/>
          </p:cNvSpPr>
          <p:nvPr>
            <p:ph idx="1"/>
          </p:nvPr>
        </p:nvSpPr>
        <p:spPr/>
        <p:txBody>
          <a:bodyPr>
            <a:normAutofit fontScale="92500" lnSpcReduction="20000"/>
          </a:bodyPr>
          <a:lstStyle/>
          <a:p>
            <a:r>
              <a:rPr lang="en-US" dirty="0" smtClean="0"/>
              <a:t>focus on long-term investment – in other words establishment that generates stable employment and growth</a:t>
            </a:r>
          </a:p>
          <a:p>
            <a:r>
              <a:rPr lang="en-US" dirty="0" smtClean="0"/>
              <a:t>improve market access and ensure that foreign investments are treated like domestic ones</a:t>
            </a:r>
          </a:p>
          <a:p>
            <a:r>
              <a:rPr lang="en-US" dirty="0" smtClean="0"/>
              <a:t>foster transparency by clarifying the regulatory framework</a:t>
            </a:r>
          </a:p>
          <a:p>
            <a:r>
              <a:rPr lang="en-US" dirty="0" smtClean="0"/>
              <a:t>ensure that host and home states fully retain their right to regulate domestic sectors</a:t>
            </a:r>
          </a:p>
          <a:p>
            <a:r>
              <a:rPr lang="en-US" dirty="0" smtClean="0"/>
              <a:t>free the flow of payments and investment-related capital movements, while preserving the possibility to take safeguard measures in exceptional circumstances; and</a:t>
            </a:r>
          </a:p>
          <a:p>
            <a:r>
              <a:rPr lang="en-US" dirty="0" smtClean="0"/>
              <a:t>facilitate the movement of investment-related persons ("key personnel").</a:t>
            </a:r>
          </a:p>
          <a:p>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US" dirty="0" smtClean="0"/>
              <a:t>Question 4 : How will the Union will negotiate</a:t>
            </a:r>
            <a:endParaRPr lang="en-US" dirty="0"/>
          </a:p>
        </p:txBody>
      </p:sp>
      <p:sp>
        <p:nvSpPr>
          <p:cNvPr id="3" name="Espace réservé du contenu 2"/>
          <p:cNvSpPr>
            <a:spLocks noGrp="1"/>
          </p:cNvSpPr>
          <p:nvPr>
            <p:ph idx="1"/>
          </p:nvPr>
        </p:nvSpPr>
        <p:spPr/>
        <p:txBody>
          <a:bodyPr/>
          <a:lstStyle/>
          <a:p>
            <a:r>
              <a:rPr lang="en-US" dirty="0" smtClean="0"/>
              <a:t>The New Power of the European Union Parliament</a:t>
            </a:r>
          </a:p>
          <a:p>
            <a:r>
              <a:rPr lang="en-US" dirty="0" smtClean="0"/>
              <a:t>The EP blocked the </a:t>
            </a:r>
            <a:r>
              <a:rPr lang="en-US" dirty="0" smtClean="0"/>
              <a:t>SWIFT interim agreement between the EU and the </a:t>
            </a:r>
            <a:r>
              <a:rPr lang="en-US" dirty="0" smtClean="0"/>
              <a:t>US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The new competence in action</a:t>
            </a:r>
            <a:endParaRPr lang="en-US" dirty="0"/>
          </a:p>
        </p:txBody>
      </p:sp>
      <p:sp>
        <p:nvSpPr>
          <p:cNvPr id="3" name="Espace réservé du contenu 2"/>
          <p:cNvSpPr>
            <a:spLocks noGrp="1"/>
          </p:cNvSpPr>
          <p:nvPr>
            <p:ph idx="1"/>
          </p:nvPr>
        </p:nvSpPr>
        <p:spPr/>
        <p:txBody>
          <a:bodyPr>
            <a:normAutofit lnSpcReduction="10000"/>
          </a:bodyPr>
          <a:lstStyle/>
          <a:p>
            <a:r>
              <a:rPr lang="en-US" dirty="0" smtClean="0"/>
              <a:t>The European Commission is currently negotiating on investment, including investment protection, as part of the Free Trade Agreement talks with Canada, India and Singapore, while the Council adopted in 2011 negotiating directives also for four </a:t>
            </a:r>
            <a:r>
              <a:rPr lang="en-US" dirty="0" err="1" smtClean="0"/>
              <a:t>Euromed</a:t>
            </a:r>
            <a:r>
              <a:rPr lang="en-US" dirty="0" smtClean="0"/>
              <a:t> countries (Tunisia, Morocco, Jordan, and Egypt) and in 2012 for Japan.</a:t>
            </a:r>
          </a:p>
          <a:p>
            <a:r>
              <a:rPr lang="en-US" dirty="0" smtClean="0"/>
              <a:t>The Commission also conducts regular dialogues with key partners such as United States, and Russia, whereas the EU-China summits in 2012 called for the initiation of investment negotiations with China.</a:t>
            </a:r>
          </a:p>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en-US" dirty="0"/>
          </a:p>
        </p:txBody>
      </p:sp>
      <p:pic>
        <p:nvPicPr>
          <p:cNvPr id="4" name="Espace réservé du contenu 3" descr="http://logopond.com/logos/c3479db42be9a5660f1172e74f37de99.png"/>
          <p:cNvPicPr>
            <a:picLocks noGrp="1"/>
          </p:cNvPicPr>
          <p:nvPr>
            <p:ph idx="1"/>
          </p:nvPr>
        </p:nvPicPr>
        <p:blipFill>
          <a:blip r:embed="rId3" cstate="print"/>
          <a:srcRect/>
          <a:stretch>
            <a:fillRect/>
          </a:stretch>
        </p:blipFill>
        <p:spPr bwMode="auto">
          <a:xfrm>
            <a:off x="1259632" y="2132856"/>
            <a:ext cx="6912767" cy="3672408"/>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sz="3600" b="1" dirty="0" err="1" smtClean="0"/>
              <a:t>Euro-Mediterranean</a:t>
            </a:r>
            <a:r>
              <a:rPr lang="fr-FR" sz="3600" b="1" dirty="0" smtClean="0"/>
              <a:t> Association </a:t>
            </a:r>
            <a:r>
              <a:rPr lang="fr-FR" sz="3600" b="1" dirty="0" err="1" smtClean="0"/>
              <a:t>Agreements</a:t>
            </a:r>
            <a:r>
              <a:rPr lang="fr-FR" b="1" dirty="0" smtClean="0"/>
              <a:t/>
            </a:r>
            <a:br>
              <a:rPr lang="fr-FR" b="1" dirty="0" smtClean="0"/>
            </a:br>
            <a:endParaRPr lang="en-US" dirty="0"/>
          </a:p>
        </p:txBody>
      </p:sp>
      <p:sp>
        <p:nvSpPr>
          <p:cNvPr id="3" name="Espace réservé du contenu 2"/>
          <p:cNvSpPr>
            <a:spLocks noGrp="1"/>
          </p:cNvSpPr>
          <p:nvPr>
            <p:ph idx="1"/>
          </p:nvPr>
        </p:nvSpPr>
        <p:spPr/>
        <p:txBody>
          <a:bodyPr/>
          <a:lstStyle/>
          <a:p>
            <a:r>
              <a:rPr lang="en-US" dirty="0" smtClean="0"/>
              <a:t>The European Union (EU) concluded Euro-Mediterranean Association Agreements between 1998 and 2005 with seven countries in the southern Mediterranean. These agreements effectively provide a suitable framework for North-South political dialogue. They also serve as a basis for the gradual </a:t>
            </a:r>
            <a:r>
              <a:rPr lang="en-US" dirty="0" err="1" smtClean="0"/>
              <a:t>liberalisation</a:t>
            </a:r>
            <a:r>
              <a:rPr lang="en-US" dirty="0" smtClean="0"/>
              <a:t> of trade in the Mediterranean area, and set out the conditions for economic, social and cultural cooperation between the EU and each partner country</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The EU agreements</a:t>
            </a:r>
            <a:endParaRPr lang="en-US" dirty="0"/>
          </a:p>
        </p:txBody>
      </p:sp>
      <p:sp>
        <p:nvSpPr>
          <p:cNvPr id="3" name="Espace réservé du contenu 2"/>
          <p:cNvSpPr>
            <a:spLocks noGrp="1"/>
          </p:cNvSpPr>
          <p:nvPr>
            <p:ph idx="1"/>
          </p:nvPr>
        </p:nvSpPr>
        <p:spPr/>
        <p:txBody>
          <a:bodyPr>
            <a:normAutofit fontScale="40000" lnSpcReduction="20000"/>
          </a:bodyPr>
          <a:lstStyle/>
          <a:p>
            <a:r>
              <a:rPr lang="en-US" b="1" dirty="0" smtClean="0">
                <a:solidFill>
                  <a:srgbClr val="FF0000"/>
                </a:solidFill>
              </a:rPr>
              <a:t>Algeria</a:t>
            </a:r>
            <a:endParaRPr lang="en-US" dirty="0" smtClean="0">
              <a:solidFill>
                <a:srgbClr val="FF0000"/>
              </a:solidFill>
            </a:endParaRPr>
          </a:p>
          <a:p>
            <a:r>
              <a:rPr lang="en-US" b="1" dirty="0" smtClean="0"/>
              <a:t>Euro-Mediterranean Agreement establishing an Association between the European Community and its Member States, of the one part, and the People's Democratic Republic of Algeria, of the other part [OJ L 265 of 10.10.2005].</a:t>
            </a:r>
            <a:endParaRPr lang="en-US" dirty="0" smtClean="0"/>
          </a:p>
          <a:p>
            <a:r>
              <a:rPr lang="en-US" b="1" dirty="0" smtClean="0">
                <a:solidFill>
                  <a:srgbClr val="FF0000"/>
                </a:solidFill>
              </a:rPr>
              <a:t>Palestinian Authority</a:t>
            </a:r>
            <a:endParaRPr lang="en-US" dirty="0" smtClean="0">
              <a:solidFill>
                <a:srgbClr val="FF0000"/>
              </a:solidFill>
            </a:endParaRPr>
          </a:p>
          <a:p>
            <a:r>
              <a:rPr lang="en-US" b="1" dirty="0" smtClean="0"/>
              <a:t>Euro-Mediterranean Interim Association Agreement on trade and cooperation between the European Community, of the one part, and the Palestine Liberation Organization for the benefit of the Palestinian Authority of the West Bank and the Gaza Strip, of the other part, [OJ L 187 of 16.7.1997].</a:t>
            </a:r>
            <a:br>
              <a:rPr lang="en-US" b="1" dirty="0" smtClean="0"/>
            </a:br>
            <a:r>
              <a:rPr lang="en-US" b="1" dirty="0" smtClean="0">
                <a:solidFill>
                  <a:srgbClr val="FF0000"/>
                </a:solidFill>
              </a:rPr>
              <a:t>Egypt</a:t>
            </a:r>
          </a:p>
          <a:p>
            <a:r>
              <a:rPr lang="en-US" b="1" dirty="0" smtClean="0"/>
              <a:t>Euro-Mediterranean </a:t>
            </a:r>
            <a:r>
              <a:rPr lang="en-US" b="1" dirty="0" smtClean="0"/>
              <a:t>Agreement establishing an Association between the European Communities and their Member States, of the one part, and the Arab Republic of Egypt, of the other part [OJ L 304 of 30.9.2004].</a:t>
            </a:r>
            <a:endParaRPr lang="en-US" dirty="0" smtClean="0"/>
          </a:p>
          <a:p>
            <a:r>
              <a:rPr lang="en-US" b="1" dirty="0" smtClean="0">
                <a:solidFill>
                  <a:srgbClr val="FF0000"/>
                </a:solidFill>
              </a:rPr>
              <a:t>Jordan</a:t>
            </a:r>
            <a:endParaRPr lang="en-US" dirty="0" smtClean="0">
              <a:solidFill>
                <a:srgbClr val="FF0000"/>
              </a:solidFill>
            </a:endParaRPr>
          </a:p>
          <a:p>
            <a:r>
              <a:rPr lang="en-US" b="1" dirty="0" smtClean="0"/>
              <a:t>Euro-Mediterranean Agreement establishing an Association between the European Communities and their Member States, of the one part, and the Hashemite Kingdom of Jordan, of the other part [OJ L 129 of 15.5.2002].</a:t>
            </a:r>
            <a:endParaRPr lang="en-US" dirty="0" smtClean="0"/>
          </a:p>
          <a:p>
            <a:r>
              <a:rPr lang="en-US" b="1" dirty="0" smtClean="0">
                <a:solidFill>
                  <a:srgbClr val="FF0000"/>
                </a:solidFill>
              </a:rPr>
              <a:t>Israel</a:t>
            </a:r>
            <a:endParaRPr lang="en-US" dirty="0" smtClean="0">
              <a:solidFill>
                <a:srgbClr val="FF0000"/>
              </a:solidFill>
            </a:endParaRPr>
          </a:p>
          <a:p>
            <a:r>
              <a:rPr lang="en-US" b="1" dirty="0" smtClean="0"/>
              <a:t>Euro-Mediterranean Agreement establishing an association between the European Communities and their Member States, of the one part, and the State of Israel, of the other part [OJ L 147 of 21.6.2000].</a:t>
            </a:r>
            <a:endParaRPr lang="en-US" dirty="0" smtClean="0"/>
          </a:p>
          <a:p>
            <a:r>
              <a:rPr lang="en-US" b="1" dirty="0" smtClean="0">
                <a:solidFill>
                  <a:srgbClr val="FF0000"/>
                </a:solidFill>
              </a:rPr>
              <a:t>Lebanon</a:t>
            </a:r>
            <a:endParaRPr lang="en-US" dirty="0" smtClean="0">
              <a:solidFill>
                <a:srgbClr val="FF0000"/>
              </a:solidFill>
            </a:endParaRPr>
          </a:p>
          <a:p>
            <a:r>
              <a:rPr lang="en-US" b="1" dirty="0" smtClean="0"/>
              <a:t>Euro-Mediterranean Agreement establishing an Association between the European Community and its Member States, of the one part, and the Republic of Lebanon, of the other part [Official Journal L 143 of 30.5.2006].</a:t>
            </a:r>
            <a:endParaRPr lang="en-US" dirty="0" smtClean="0"/>
          </a:p>
          <a:p>
            <a:r>
              <a:rPr lang="en-US" b="1" dirty="0" smtClean="0">
                <a:solidFill>
                  <a:srgbClr val="FF0000"/>
                </a:solidFill>
              </a:rPr>
              <a:t>Morocco</a:t>
            </a:r>
            <a:endParaRPr lang="en-US" dirty="0" smtClean="0">
              <a:solidFill>
                <a:srgbClr val="FF0000"/>
              </a:solidFill>
            </a:endParaRPr>
          </a:p>
          <a:p>
            <a:r>
              <a:rPr lang="en-US" b="1" dirty="0" smtClean="0"/>
              <a:t>Euro-Mediterranean Agreement establishing an association between the European Communities and their Member States, of the one part, and the Kingdom of Morocco, of the other part [OJ L 070, 18.3.2000].</a:t>
            </a:r>
            <a:endParaRPr lang="en-US" dirty="0" smtClean="0"/>
          </a:p>
          <a:p>
            <a:r>
              <a:rPr lang="en-US" b="1" dirty="0" smtClean="0">
                <a:solidFill>
                  <a:srgbClr val="FF0000"/>
                </a:solidFill>
              </a:rPr>
              <a:t>Tunisia</a:t>
            </a:r>
            <a:endParaRPr lang="en-US" dirty="0" smtClean="0">
              <a:solidFill>
                <a:srgbClr val="FF0000"/>
              </a:solidFill>
            </a:endParaRPr>
          </a:p>
          <a:p>
            <a:r>
              <a:rPr lang="en-US" b="1" dirty="0" smtClean="0"/>
              <a:t>Euro-Mediterranean Agreement establishing an association between the European Communities and their Member States, of the one part, and the Republic of Tunisia, of the other part [OJ L 97 of 30.3.1998].</a:t>
            </a:r>
            <a:endParaRPr lang="en-US" dirty="0" smtClean="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The Algeria EU agreement</a:t>
            </a:r>
            <a:endParaRPr lang="en-US" dirty="0"/>
          </a:p>
        </p:txBody>
      </p:sp>
      <p:sp>
        <p:nvSpPr>
          <p:cNvPr id="3" name="Espace réservé du contenu 2"/>
          <p:cNvSpPr>
            <a:spLocks noGrp="1"/>
          </p:cNvSpPr>
          <p:nvPr>
            <p:ph idx="1"/>
          </p:nvPr>
        </p:nvSpPr>
        <p:spPr/>
        <p:txBody>
          <a:bodyPr>
            <a:normAutofit fontScale="92500"/>
          </a:bodyPr>
          <a:lstStyle/>
          <a:p>
            <a:r>
              <a:rPr lang="en-US" dirty="0" smtClean="0"/>
              <a:t>Article 39</a:t>
            </a:r>
          </a:p>
          <a:p>
            <a:r>
              <a:rPr lang="en-US" dirty="0" smtClean="0"/>
              <a:t>1. The Community and Algeria shall ensure, from the entry into force of the Agreement, that capital relating to direct investments in Algeria in companies formed in accordance with current laws can move freely and that the yield from such investments and any profit stemming </a:t>
            </a:r>
            <a:r>
              <a:rPr lang="en-US" dirty="0" err="1" smtClean="0"/>
              <a:t>therefrom</a:t>
            </a:r>
            <a:r>
              <a:rPr lang="en-US" dirty="0" smtClean="0"/>
              <a:t> can be liquidated and repatriated.</a:t>
            </a:r>
          </a:p>
          <a:p>
            <a:r>
              <a:rPr lang="en-US" dirty="0" smtClean="0"/>
              <a:t>2. The Parties shall consult each other and cooperate with a view to establishing the necessary conditions for facilitating and fully </a:t>
            </a:r>
            <a:r>
              <a:rPr lang="en-US" dirty="0" err="1" smtClean="0"/>
              <a:t>liberalising</a:t>
            </a:r>
            <a:r>
              <a:rPr lang="en-US" dirty="0" smtClean="0"/>
              <a:t> the movement of capital between the Community and Algeria.</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US" sz="2700" dirty="0" smtClean="0"/>
              <a:t>Article 54</a:t>
            </a:r>
            <a:br>
              <a:rPr lang="en-US" sz="2700" dirty="0" smtClean="0"/>
            </a:br>
            <a:r>
              <a:rPr lang="en-US" sz="2700" dirty="0" smtClean="0"/>
              <a:t>Promotion and protection of investments</a:t>
            </a:r>
            <a:r>
              <a:rPr lang="en-US" dirty="0" smtClean="0"/>
              <a:t/>
            </a:r>
            <a:br>
              <a:rPr lang="en-US" dirty="0" smtClean="0"/>
            </a:br>
            <a:endParaRPr lang="en-US" dirty="0"/>
          </a:p>
        </p:txBody>
      </p:sp>
      <p:sp>
        <p:nvSpPr>
          <p:cNvPr id="3" name="Espace réservé du contenu 2"/>
          <p:cNvSpPr>
            <a:spLocks noGrp="1"/>
          </p:cNvSpPr>
          <p:nvPr>
            <p:ph idx="1"/>
          </p:nvPr>
        </p:nvSpPr>
        <p:spPr/>
        <p:txBody>
          <a:bodyPr>
            <a:normAutofit fontScale="85000" lnSpcReduction="10000"/>
          </a:bodyPr>
          <a:lstStyle/>
          <a:p>
            <a:r>
              <a:rPr lang="en-US" dirty="0" smtClean="0"/>
              <a:t>The </a:t>
            </a:r>
            <a:r>
              <a:rPr lang="en-US" dirty="0" smtClean="0"/>
              <a:t>aim of cooperation shall be to create a </a:t>
            </a:r>
            <a:r>
              <a:rPr lang="en-US" dirty="0" err="1" smtClean="0"/>
              <a:t>favourable</a:t>
            </a:r>
            <a:r>
              <a:rPr lang="en-US" dirty="0" smtClean="0"/>
              <a:t> climate for investment flows, in particular by means of the following:</a:t>
            </a:r>
          </a:p>
          <a:p>
            <a:r>
              <a:rPr lang="en-US" dirty="0" smtClean="0"/>
              <a:t>(a) the establishment of </a:t>
            </a:r>
            <a:r>
              <a:rPr lang="en-US" dirty="0" err="1" smtClean="0"/>
              <a:t>harmonised</a:t>
            </a:r>
            <a:r>
              <a:rPr lang="en-US" dirty="0" smtClean="0"/>
              <a:t> and simplified procedures, co-investment machinery (especially to link small and medium-sized enterprises) and methods of identifying and providing information on investment opportunities;</a:t>
            </a:r>
          </a:p>
          <a:p>
            <a:r>
              <a:rPr lang="en-US" dirty="0" smtClean="0"/>
              <a:t>(b) a legal environment conducive to investment between the two Parties, where appropriate through the conclusion by the Member States and Algeria of investment protection agreements, and agreements to prevent double taxation;</a:t>
            </a:r>
          </a:p>
          <a:p>
            <a:r>
              <a:rPr lang="en-US" dirty="0" smtClean="0"/>
              <a:t>(c) technical assistance to schemes to promote and guarantee national and foreign investments.</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t>The agreement </a:t>
            </a:r>
            <a:r>
              <a:rPr lang="fr-FR" b="1" dirty="0" err="1" smtClean="0"/>
              <a:t>between</a:t>
            </a:r>
            <a:r>
              <a:rPr lang="fr-FR" b="1" dirty="0" smtClean="0"/>
              <a:t> the </a:t>
            </a:r>
            <a:r>
              <a:rPr lang="fr-FR" b="1" dirty="0" err="1" smtClean="0"/>
              <a:t>Palestinian</a:t>
            </a:r>
            <a:r>
              <a:rPr lang="fr-FR" b="1" dirty="0" smtClean="0"/>
              <a:t> </a:t>
            </a:r>
            <a:r>
              <a:rPr lang="fr-FR" b="1" dirty="0" err="1" smtClean="0"/>
              <a:t>Authority</a:t>
            </a:r>
            <a:r>
              <a:rPr lang="fr-FR" b="1" dirty="0" smtClean="0"/>
              <a:t> and the EU</a:t>
            </a:r>
            <a:endParaRPr lang="en-US" dirty="0"/>
          </a:p>
        </p:txBody>
      </p:sp>
      <p:sp>
        <p:nvSpPr>
          <p:cNvPr id="3" name="Espace réservé du contenu 2"/>
          <p:cNvSpPr>
            <a:spLocks noGrp="1"/>
          </p:cNvSpPr>
          <p:nvPr>
            <p:ph idx="1"/>
          </p:nvPr>
        </p:nvSpPr>
        <p:spPr/>
        <p:txBody>
          <a:bodyPr/>
          <a:lstStyle/>
          <a:p>
            <a:r>
              <a:rPr lang="en-US" b="1" dirty="0" smtClean="0"/>
              <a:t>Euro-Mediterranean Interim Association Agreement on trade and cooperation between the European Community, of the one part, and the Palestine Liberation Organization for the benefit of the Palestinian Authority of the West Bank and the Gaza Strip, of the other </a:t>
            </a:r>
            <a:r>
              <a:rPr lang="en-US" b="1" dirty="0" smtClean="0"/>
              <a:t>part</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US" sz="4000" dirty="0" smtClean="0"/>
              <a:t>Article 39 Investment promotion and investment</a:t>
            </a:r>
            <a:r>
              <a:rPr lang="en-US" dirty="0" smtClean="0"/>
              <a:t/>
            </a:r>
            <a:br>
              <a:rPr lang="en-US" dirty="0" smtClean="0"/>
            </a:br>
            <a:endParaRPr lang="en-US" dirty="0"/>
          </a:p>
        </p:txBody>
      </p:sp>
      <p:sp>
        <p:nvSpPr>
          <p:cNvPr id="3" name="Espace réservé du contenu 2"/>
          <p:cNvSpPr>
            <a:spLocks noGrp="1"/>
          </p:cNvSpPr>
          <p:nvPr>
            <p:ph idx="1"/>
          </p:nvPr>
        </p:nvSpPr>
        <p:spPr/>
        <p:txBody>
          <a:bodyPr>
            <a:normAutofit fontScale="92500" lnSpcReduction="20000"/>
          </a:bodyPr>
          <a:lstStyle/>
          <a:p>
            <a:r>
              <a:rPr lang="en-US" dirty="0" smtClean="0"/>
              <a:t>The </a:t>
            </a:r>
            <a:r>
              <a:rPr lang="en-US" dirty="0" smtClean="0"/>
              <a:t>objective of cooperation will be the creation of a </a:t>
            </a:r>
            <a:r>
              <a:rPr lang="en-US" dirty="0" err="1" smtClean="0"/>
              <a:t>favourable</a:t>
            </a:r>
            <a:r>
              <a:rPr lang="en-US" dirty="0" smtClean="0"/>
              <a:t> and stable environment for investment in the West Bank and Gaza Strip.</a:t>
            </a:r>
          </a:p>
          <a:p>
            <a:r>
              <a:rPr lang="en-US" dirty="0" smtClean="0"/>
              <a:t>Cooperation will take the form of promotion of investment. This will entail the development of:</a:t>
            </a:r>
          </a:p>
          <a:p>
            <a:r>
              <a:rPr lang="en-US" dirty="0" smtClean="0"/>
              <a:t>- harmonized and simplified administrative procedures,</a:t>
            </a:r>
          </a:p>
          <a:p>
            <a:r>
              <a:rPr lang="en-US" dirty="0" smtClean="0"/>
              <a:t>- co-investment machinery, especially for small and medium-sized enterprises (SMEs) of both Parties</a:t>
            </a:r>
            <a:r>
              <a:rPr lang="en-US" dirty="0" smtClean="0"/>
              <a:t>,</a:t>
            </a:r>
          </a:p>
          <a:p>
            <a:r>
              <a:rPr lang="en-US" dirty="0" smtClean="0"/>
              <a:t>- information channels and means of identifying investment opportunities,</a:t>
            </a:r>
          </a:p>
          <a:p>
            <a:r>
              <a:rPr lang="en-US" dirty="0" smtClean="0"/>
              <a:t>- an environment conducive to investment in the West Bank and the Gaza Strip.</a:t>
            </a:r>
          </a:p>
          <a:p>
            <a:endParaRPr lang="en-US" dirty="0" smtClean="0"/>
          </a:p>
          <a:p>
            <a:pPr>
              <a:buNone/>
            </a:pP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US" dirty="0" smtClean="0"/>
              <a:t>Bilateral Investment Treaties (BITs)</a:t>
            </a:r>
            <a:endParaRPr lang="en-US" dirty="0"/>
          </a:p>
        </p:txBody>
      </p:sp>
      <p:graphicFrame>
        <p:nvGraphicFramePr>
          <p:cNvPr id="63490" name="Object 2"/>
          <p:cNvGraphicFramePr>
            <a:graphicFrameLocks noChangeAspect="1"/>
          </p:cNvGraphicFramePr>
          <p:nvPr>
            <p:ph idx="1"/>
          </p:nvPr>
        </p:nvGraphicFramePr>
        <p:xfrm>
          <a:off x="849542" y="1935163"/>
          <a:ext cx="7444915" cy="4389437"/>
        </p:xfrm>
        <a:graphic>
          <a:graphicData uri="http://schemas.openxmlformats.org/presentationml/2006/ole">
            <p:oleObj spid="_x0000_s63490" name="Photo Editor Photo" r:id="rId4" imgW="8142857" imgH="4800000" progId="">
              <p:embed/>
            </p:oleObj>
          </a:graphicData>
        </a:graphic>
      </p:graphicFrame>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950</TotalTime>
  <Words>1634</Words>
  <Application>Microsoft Office PowerPoint</Application>
  <PresentationFormat>Affichage à l'écran (4:3)</PresentationFormat>
  <Paragraphs>133</Paragraphs>
  <Slides>24</Slides>
  <Notes>24</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24</vt:i4>
      </vt:variant>
    </vt:vector>
  </HeadingPairs>
  <TitlesOfParts>
    <vt:vector size="26" baseType="lpstr">
      <vt:lpstr>Débit</vt:lpstr>
      <vt:lpstr>Photo Editor Photo</vt:lpstr>
      <vt:lpstr>The Extension of Exclusive EU Common Trade Policy to Foreign Direct Investment  </vt:lpstr>
      <vt:lpstr>The difference between investment and trade</vt:lpstr>
      <vt:lpstr>Euro-Mediterranean Association Agreements </vt:lpstr>
      <vt:lpstr>The EU agreements</vt:lpstr>
      <vt:lpstr>The Algeria EU agreement</vt:lpstr>
      <vt:lpstr>Article 54 Promotion and protection of investments </vt:lpstr>
      <vt:lpstr>The agreement between the Palestinian Authority and the EU</vt:lpstr>
      <vt:lpstr>Article 39 Investment promotion and investment </vt:lpstr>
      <vt:lpstr>Bilateral Investment Treaties (BITs)</vt:lpstr>
      <vt:lpstr>What are bilateral investment treaties (BITs) ?</vt:lpstr>
      <vt:lpstr>Evolution of BITs</vt:lpstr>
      <vt:lpstr>Top signatories </vt:lpstr>
      <vt:lpstr>Contain of BITs</vt:lpstr>
      <vt:lpstr>Comapraison : Nice/ Lisbon</vt:lpstr>
      <vt:lpstr>First question : definition of FDI</vt:lpstr>
      <vt:lpstr>Definition of the Court of Justice</vt:lpstr>
      <vt:lpstr>German Constitutional Court, Lisbon Treaty, judgment of 30.6.2009</vt:lpstr>
      <vt:lpstr>Question 2 : The future of old BITs</vt:lpstr>
      <vt:lpstr>The regulation of 2012</vt:lpstr>
      <vt:lpstr>Question 3: The new  Investment Policy </vt:lpstr>
      <vt:lpstr> The EU's investment policy aims to </vt:lpstr>
      <vt:lpstr>Question 4 : How will the Union will negotiate</vt:lpstr>
      <vt:lpstr>The new competence in action</vt:lpstr>
      <vt:lpstr>Diapositive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Utilisateur Windows</dc:creator>
  <cp:lastModifiedBy>Utilisateur Windows</cp:lastModifiedBy>
  <cp:revision>125</cp:revision>
  <dcterms:created xsi:type="dcterms:W3CDTF">2012-07-22T00:39:00Z</dcterms:created>
  <dcterms:modified xsi:type="dcterms:W3CDTF">2013-04-01T22:56:51Z</dcterms:modified>
</cp:coreProperties>
</file>