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92" r:id="rId2"/>
    <p:sldId id="398" r:id="rId3"/>
    <p:sldId id="406" r:id="rId4"/>
    <p:sldId id="400" r:id="rId5"/>
    <p:sldId id="401" r:id="rId6"/>
    <p:sldId id="402" r:id="rId7"/>
    <p:sldId id="403" r:id="rId8"/>
    <p:sldId id="404" r:id="rId9"/>
    <p:sldId id="405" r:id="rId10"/>
    <p:sldId id="407" r:id="rId11"/>
    <p:sldId id="408" r:id="rId12"/>
    <p:sldId id="409" r:id="rId13"/>
    <p:sldId id="410" r:id="rId14"/>
    <p:sldId id="412" r:id="rId15"/>
    <p:sldId id="414" r:id="rId16"/>
    <p:sldId id="415" r:id="rId17"/>
    <p:sldId id="417" r:id="rId18"/>
    <p:sldId id="418" r:id="rId19"/>
    <p:sldId id="419" r:id="rId20"/>
    <p:sldId id="416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1224" autoAdjust="0"/>
    <p:restoredTop sz="76667" autoAdjust="0"/>
  </p:normalViewPr>
  <p:slideViewPr>
    <p:cSldViewPr>
      <p:cViewPr varScale="1">
        <p:scale>
          <a:sx n="79" d="100"/>
          <a:sy n="79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AEEED-470A-40B0-993F-341F8E93578E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A3EFC-2101-443D-8343-E4B98FD69661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A3EFC-2101-443D-8343-E4B98FD6966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7180D-EE8B-494C-9249-7A99945DB8BB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D13D9-2CEF-43FB-80FA-26575F9C3FD7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7180D-EE8B-494C-9249-7A99945DB8BB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D13D9-2CEF-43FB-80FA-26575F9C3FD7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7180D-EE8B-494C-9249-7A99945DB8BB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D13D9-2CEF-43FB-80FA-26575F9C3FD7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7180D-EE8B-494C-9249-7A99945DB8BB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D13D9-2CEF-43FB-80FA-26575F9C3FD7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7180D-EE8B-494C-9249-7A99945DB8BB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D13D9-2CEF-43FB-80FA-26575F9C3FD7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7180D-EE8B-494C-9249-7A99945DB8BB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D13D9-2CEF-43FB-80FA-26575F9C3FD7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7180D-EE8B-494C-9249-7A99945DB8BB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D13D9-2CEF-43FB-80FA-26575F9C3FD7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7180D-EE8B-494C-9249-7A99945DB8BB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D13D9-2CEF-43FB-80FA-26575F9C3FD7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7180D-EE8B-494C-9249-7A99945DB8BB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D13D9-2CEF-43FB-80FA-26575F9C3FD7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7180D-EE8B-494C-9249-7A99945DB8BB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D13D9-2CEF-43FB-80FA-26575F9C3FD7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7180D-EE8B-494C-9249-7A99945DB8BB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58D13D9-2CEF-43FB-80FA-26575F9C3FD7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357180D-EE8B-494C-9249-7A99945DB8BB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58D13D9-2CEF-43FB-80FA-26575F9C3FD7}" type="slidenum">
              <a:rPr lang="en-US" smtClean="0"/>
              <a:pPr/>
              <a:t>‹N°›</a:t>
            </a:fld>
            <a:endParaRPr lang="en-US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The </a:t>
            </a:r>
            <a:r>
              <a:rPr lang="en-US" sz="2800" dirty="0" smtClean="0"/>
              <a:t>Regime of Foreign </a:t>
            </a:r>
            <a:r>
              <a:rPr lang="en-US" sz="2800" dirty="0" smtClean="0"/>
              <a:t>Direct </a:t>
            </a:r>
            <a:r>
              <a:rPr lang="en-US" sz="2800" dirty="0" smtClean="0"/>
              <a:t>Investment  in the future agreements of the European Union </a:t>
            </a: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> </a:t>
            </a:r>
            <a:endParaRPr lang="en-US" sz="48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Dr. </a:t>
            </a:r>
            <a:r>
              <a:rPr lang="en-US" dirty="0" err="1" smtClean="0"/>
              <a:t>Walid</a:t>
            </a:r>
            <a:r>
              <a:rPr lang="en-US" dirty="0" smtClean="0"/>
              <a:t> BEN HAMIDA</a:t>
            </a:r>
          </a:p>
          <a:p>
            <a:r>
              <a:rPr lang="en-US" dirty="0" smtClean="0"/>
              <a:t>University of Paris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Dispute settlement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“Future </a:t>
            </a:r>
            <a:r>
              <a:rPr lang="en-US" dirty="0" smtClean="0"/>
              <a:t>EU agreements including investment protection should include </a:t>
            </a:r>
            <a:r>
              <a:rPr lang="en-US" dirty="0" smtClean="0"/>
              <a:t>investor-state </a:t>
            </a:r>
            <a:r>
              <a:rPr lang="en-US" dirty="0" smtClean="0"/>
              <a:t>dispute </a:t>
            </a:r>
            <a:r>
              <a:rPr lang="en-US" dirty="0" smtClean="0"/>
              <a:t>settlement”</a:t>
            </a:r>
          </a:p>
          <a:p>
            <a:r>
              <a:rPr lang="en-US" dirty="0" smtClean="0"/>
              <a:t>In approaching investor-state dispute settlement mechanisms, the Union should build on </a:t>
            </a:r>
            <a:r>
              <a:rPr lang="en-US" dirty="0" smtClean="0"/>
              <a:t>Member </a:t>
            </a:r>
            <a:r>
              <a:rPr lang="en-US" dirty="0" smtClean="0"/>
              <a:t>State practices to arrive at state-of-the art investor state dispute settlement </a:t>
            </a:r>
            <a:r>
              <a:rPr lang="en-US" dirty="0" smtClean="0"/>
              <a:t> mechanisms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new features of Investor-state arbitration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The transparency of investor-state dispute settlement. In line with the EU's approach in </a:t>
            </a:r>
          </a:p>
          <a:p>
            <a:r>
              <a:rPr lang="en-US" dirty="0" smtClean="0"/>
              <a:t>the WTO, the EU should ensure that investor-state dispute settlement is conducted in a </a:t>
            </a:r>
            <a:r>
              <a:rPr lang="en-US" dirty="0" smtClean="0"/>
              <a:t> transparent </a:t>
            </a:r>
            <a:r>
              <a:rPr lang="en-US" dirty="0" smtClean="0"/>
              <a:t>manner (including requests for arbitration, submissions, open hearings, amicus </a:t>
            </a:r>
            <a:r>
              <a:rPr lang="en-US" dirty="0" smtClean="0"/>
              <a:t> curiae </a:t>
            </a:r>
            <a:r>
              <a:rPr lang="en-US" dirty="0" smtClean="0"/>
              <a:t>briefs and publication of awards);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</a:t>
            </a:r>
            <a:r>
              <a:rPr lang="en-US" dirty="0" smtClean="0"/>
              <a:t>he </a:t>
            </a:r>
            <a:r>
              <a:rPr lang="en-US" dirty="0" err="1" smtClean="0"/>
              <a:t>atomisation</a:t>
            </a:r>
            <a:r>
              <a:rPr lang="en-US" dirty="0" smtClean="0"/>
              <a:t> of disputes and interpretations. Consistency and predictability are key </a:t>
            </a:r>
            <a:r>
              <a:rPr lang="en-US" dirty="0" smtClean="0"/>
              <a:t> issues </a:t>
            </a:r>
            <a:r>
              <a:rPr lang="en-US" dirty="0" smtClean="0"/>
              <a:t>and the use of quasi-permanent arbitrators (as in the EU's FTA practice) and/or </a:t>
            </a:r>
            <a:r>
              <a:rPr lang="en-US" dirty="0" smtClean="0"/>
              <a:t> appellate </a:t>
            </a:r>
            <a:r>
              <a:rPr lang="en-US" dirty="0" smtClean="0"/>
              <a:t>mechanisms, where there is a likelihood of many claims under a particular </a:t>
            </a:r>
            <a:r>
              <a:rPr lang="en-US" dirty="0" smtClean="0"/>
              <a:t> agreement</a:t>
            </a:r>
            <a:r>
              <a:rPr lang="en-US" dirty="0" smtClean="0"/>
              <a:t>, should be considered;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• Rules for the conduct of arbitration. The Commission will explore with interested </a:t>
            </a:r>
            <a:r>
              <a:rPr lang="en-US" dirty="0" smtClean="0"/>
              <a:t> parties </a:t>
            </a:r>
            <a:r>
              <a:rPr lang="en-US" dirty="0" smtClean="0"/>
              <a:t>the possibility that the European Union seek to accede to the ICSID Convention </a:t>
            </a:r>
            <a:r>
              <a:rPr lang="en-US" dirty="0" smtClean="0"/>
              <a:t> (</a:t>
            </a:r>
            <a:r>
              <a:rPr lang="en-US" dirty="0" smtClean="0"/>
              <a:t>noting that this would require amendment of the ICSID Convention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 of responsibility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European Union, represented by the </a:t>
            </a:r>
            <a:r>
              <a:rPr lang="en-US" dirty="0" smtClean="0"/>
              <a:t> Commission</a:t>
            </a:r>
            <a:r>
              <a:rPr lang="en-US" dirty="0" smtClean="0"/>
              <a:t>, will defend all actions of EU institutions. Given the exclusive external </a:t>
            </a:r>
            <a:r>
              <a:rPr lang="en-US" dirty="0" smtClean="0"/>
              <a:t>competence</a:t>
            </a:r>
            <a:r>
              <a:rPr lang="en-US" dirty="0" smtClean="0"/>
              <a:t>, the Commission takes the view that the European Union will also be the sole </a:t>
            </a:r>
            <a:r>
              <a:rPr lang="en-US" dirty="0" smtClean="0"/>
              <a:t> defendant </a:t>
            </a:r>
            <a:r>
              <a:rPr lang="en-US" dirty="0" smtClean="0"/>
              <a:t>regarding any measure taken by a Member State which affects investments by third </a:t>
            </a:r>
            <a:r>
              <a:rPr lang="en-US" dirty="0" smtClean="0"/>
              <a:t> country </a:t>
            </a:r>
            <a:r>
              <a:rPr lang="en-US" dirty="0" smtClean="0"/>
              <a:t>nationals or companies falling within the scope of the agreement concerned. In </a:t>
            </a:r>
            <a:r>
              <a:rPr lang="en-US" dirty="0" smtClean="0"/>
              <a:t>developing </a:t>
            </a:r>
            <a:r>
              <a:rPr lang="en-US" dirty="0" smtClean="0"/>
              <a:t>its new international investment policy, the Commission will address this issue, </a:t>
            </a:r>
            <a:r>
              <a:rPr lang="en-US" dirty="0" smtClean="0"/>
              <a:t> and </a:t>
            </a:r>
            <a:r>
              <a:rPr lang="en-US" dirty="0" smtClean="0"/>
              <a:t>in particular that of financial compensation, relying on available instruments, including, </a:t>
            </a:r>
            <a:r>
              <a:rPr lang="en-US" dirty="0" smtClean="0"/>
              <a:t> possibly</a:t>
            </a:r>
            <a:r>
              <a:rPr lang="en-US" dirty="0" smtClean="0"/>
              <a:t>, new legislation.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next step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Regulation </a:t>
            </a:r>
            <a:r>
              <a:rPr lang="en-US" dirty="0" smtClean="0"/>
              <a:t>regarding transitional arrangements relating to </a:t>
            </a:r>
            <a:r>
              <a:rPr lang="en-US" dirty="0" smtClean="0"/>
              <a:t>investment </a:t>
            </a:r>
            <a:r>
              <a:rPr lang="en-US" dirty="0" smtClean="0"/>
              <a:t>agreements between the Member States and third countries and this </a:t>
            </a:r>
          </a:p>
          <a:p>
            <a:r>
              <a:rPr lang="en-US" dirty="0" smtClean="0"/>
              <a:t>The European </a:t>
            </a:r>
            <a:r>
              <a:rPr lang="en-US" dirty="0" smtClean="0"/>
              <a:t>international investment </a:t>
            </a:r>
            <a:r>
              <a:rPr lang="en-US" dirty="0" smtClean="0"/>
              <a:t>policy</a:t>
            </a:r>
            <a:r>
              <a:rPr lang="en-US" dirty="0" smtClean="0"/>
              <a:t>, </a:t>
            </a:r>
            <a:r>
              <a:rPr lang="en-US" dirty="0" smtClean="0"/>
              <a:t>will </a:t>
            </a:r>
            <a:r>
              <a:rPr lang="en-US" dirty="0" smtClean="0"/>
              <a:t>be gradual and targeted and will also take into account responses to this </a:t>
            </a:r>
            <a:r>
              <a:rPr lang="en-US" dirty="0" smtClean="0"/>
              <a:t>Communication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Regulation (EU) No. 1219/2012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 December 12, 2012, the European Union issued Regulation (EU) </a:t>
            </a:r>
            <a:r>
              <a:rPr lang="en-US" dirty="0" smtClean="0"/>
              <a:t>No. 1219/2012 </a:t>
            </a:r>
            <a:r>
              <a:rPr lang="en-US" dirty="0" smtClean="0"/>
              <a:t>(the Regulation) establishing transitional arrangements for </a:t>
            </a:r>
            <a:r>
              <a:rPr lang="en-US" dirty="0" smtClean="0"/>
              <a:t>bilateral investment </a:t>
            </a:r>
            <a:r>
              <a:rPr lang="en-US" dirty="0" smtClean="0"/>
              <a:t>treaties (BITs) between Member States and third </a:t>
            </a:r>
            <a:r>
              <a:rPr lang="en-US" dirty="0" smtClean="0"/>
              <a:t>countries </a:t>
            </a:r>
          </a:p>
          <a:p>
            <a:r>
              <a:rPr lang="en-US" dirty="0" smtClean="0"/>
              <a:t>The Regulation</a:t>
            </a:r>
            <a:r>
              <a:rPr lang="en-US" dirty="0" smtClean="0"/>
              <a:t>, which entered into force on January 9, 2013, provides investors </a:t>
            </a:r>
            <a:r>
              <a:rPr lang="en-US" dirty="0" smtClean="0"/>
              <a:t>with some </a:t>
            </a:r>
            <a:r>
              <a:rPr lang="en-US" dirty="0" smtClean="0"/>
              <a:t>clarity regarding the status of BITs entered into by EU Member States </a:t>
            </a:r>
            <a:r>
              <a:rPr lang="en-US" dirty="0" smtClean="0"/>
              <a:t>and non-EU </a:t>
            </a:r>
            <a:r>
              <a:rPr lang="en-US" dirty="0" smtClean="0"/>
              <a:t>States (extra-EU BITs) following the Lisbon Treaty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BITs with third countries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First, it confirms that extra-EU BITs signed before December 1, 2009 or </a:t>
            </a:r>
            <a:r>
              <a:rPr lang="en-US" dirty="0" smtClean="0"/>
              <a:t>before a </a:t>
            </a:r>
            <a:r>
              <a:rPr lang="en-US" dirty="0" smtClean="0"/>
              <a:t>Member State’s accession to the EU may, subject to review by the </a:t>
            </a:r>
            <a:r>
              <a:rPr lang="en-US" dirty="0" smtClean="0"/>
              <a:t>European Commission </a:t>
            </a:r>
            <a:r>
              <a:rPr lang="en-US" dirty="0" smtClean="0"/>
              <a:t>(the Commission), remain in force until replaced by an </a:t>
            </a:r>
            <a:r>
              <a:rPr lang="en-US" dirty="0" smtClean="0"/>
              <a:t>investment agreement </a:t>
            </a:r>
            <a:r>
              <a:rPr lang="en-US" dirty="0" smtClean="0"/>
              <a:t>between the European Union and the third State in question.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Notification of old BITs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Regulation requires Member States to notify the Commission of all </a:t>
            </a:r>
            <a:r>
              <a:rPr lang="en-US" dirty="0" smtClean="0"/>
              <a:t>extra-EU BITs </a:t>
            </a:r>
            <a:r>
              <a:rPr lang="en-US" dirty="0" smtClean="0"/>
              <a:t>that they wish to maintain in force </a:t>
            </a:r>
            <a:r>
              <a:rPr lang="en-US" b="1" dirty="0" smtClean="0"/>
              <a:t>by February 8, 2013 or within 30 days </a:t>
            </a:r>
            <a:r>
              <a:rPr lang="en-US" b="1" dirty="0" smtClean="0"/>
              <a:t>of their </a:t>
            </a:r>
            <a:r>
              <a:rPr lang="en-US" b="1" dirty="0" smtClean="0"/>
              <a:t>accession to the </a:t>
            </a:r>
            <a:r>
              <a:rPr lang="en-US" b="1" dirty="0" smtClean="0"/>
              <a:t>EU</a:t>
            </a:r>
            <a:endParaRPr lang="en-US" b="1" dirty="0" smtClean="0"/>
          </a:p>
          <a:p>
            <a:r>
              <a:rPr lang="en-US" dirty="0" smtClean="0"/>
              <a:t>• Subject to review by the Commission, the Regulation confirms that these </a:t>
            </a:r>
            <a:r>
              <a:rPr lang="en-US" dirty="0" smtClean="0"/>
              <a:t>BITs may </a:t>
            </a:r>
            <a:r>
              <a:rPr lang="en-US" dirty="0" smtClean="0"/>
              <a:t>remain in force until the EU concludes replacement BITs with the </a:t>
            </a:r>
            <a:r>
              <a:rPr lang="en-US" dirty="0" smtClean="0"/>
              <a:t>respective third countries</a:t>
            </a:r>
            <a:endParaRPr lang="en-US" dirty="0" smtClean="0"/>
          </a:p>
          <a:p>
            <a:r>
              <a:rPr lang="en-US" dirty="0" smtClean="0"/>
              <a:t>• If, upon its review, the Commission considers that an existing BIT constitutes </a:t>
            </a:r>
            <a:r>
              <a:rPr lang="en-US" dirty="0" smtClean="0"/>
              <a:t>a serious </a:t>
            </a:r>
            <a:r>
              <a:rPr lang="en-US" dirty="0" smtClean="0"/>
              <a:t>obstacle to the negotiation or conclusion by the EU of a replacement </a:t>
            </a:r>
            <a:r>
              <a:rPr lang="en-US" dirty="0" smtClean="0"/>
              <a:t>BIT, the </a:t>
            </a:r>
            <a:r>
              <a:rPr lang="en-US" dirty="0" smtClean="0"/>
              <a:t>Commission will enter into consultations with the Member State concerned </a:t>
            </a:r>
            <a:r>
              <a:rPr lang="en-US" dirty="0" smtClean="0"/>
              <a:t>to resolve </a:t>
            </a:r>
            <a:r>
              <a:rPr lang="en-US" dirty="0" smtClean="0"/>
              <a:t>the matter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New BITs</a:t>
            </a:r>
            <a:endParaRPr lang="en-US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Member States intending to negotiate </a:t>
            </a:r>
            <a:r>
              <a:rPr lang="en-US" dirty="0" smtClean="0"/>
              <a:t>BITs </a:t>
            </a:r>
            <a:r>
              <a:rPr lang="en-US" dirty="0" smtClean="0"/>
              <a:t>must notify the</a:t>
            </a:r>
          </a:p>
          <a:p>
            <a:r>
              <a:rPr lang="en-US" dirty="0" smtClean="0"/>
              <a:t>Commission and provide details of the provisions to be negotiated at least </a:t>
            </a:r>
            <a:r>
              <a:rPr lang="en-US" dirty="0" smtClean="0"/>
              <a:t>five months </a:t>
            </a:r>
            <a:r>
              <a:rPr lang="en-US" dirty="0" smtClean="0"/>
              <a:t>in </a:t>
            </a:r>
            <a:r>
              <a:rPr lang="en-US" dirty="0" smtClean="0"/>
              <a:t>advance</a:t>
            </a:r>
            <a:endParaRPr lang="en-US" dirty="0" smtClean="0"/>
          </a:p>
          <a:p>
            <a:r>
              <a:rPr lang="en-US" dirty="0" smtClean="0"/>
              <a:t>• The Commission will assess whether the negotiations are consistent with </a:t>
            </a:r>
            <a:r>
              <a:rPr lang="en-US" dirty="0" smtClean="0"/>
              <a:t>EU law </a:t>
            </a:r>
            <a:r>
              <a:rPr lang="en-US" dirty="0" smtClean="0"/>
              <a:t>and policies, and ensure that the negotiations are not superfluous, </a:t>
            </a:r>
            <a:r>
              <a:rPr lang="en-US" i="1" dirty="0" smtClean="0"/>
              <a:t>i.e., </a:t>
            </a:r>
            <a:r>
              <a:rPr lang="en-US" i="1" dirty="0" smtClean="0"/>
              <a:t>that </a:t>
            </a:r>
            <a:r>
              <a:rPr lang="en-US" dirty="0" smtClean="0"/>
              <a:t>the </a:t>
            </a:r>
            <a:r>
              <a:rPr lang="en-US" dirty="0" smtClean="0"/>
              <a:t>Commission has not already initiated negotiations. In accordance with </a:t>
            </a:r>
            <a:r>
              <a:rPr lang="en-US" dirty="0" smtClean="0"/>
              <a:t>its findings</a:t>
            </a:r>
            <a:r>
              <a:rPr lang="en-US" dirty="0" smtClean="0"/>
              <a:t>, the Commission may require a Member State to include or </a:t>
            </a:r>
            <a:r>
              <a:rPr lang="en-US" dirty="0" smtClean="0"/>
              <a:t>remove provisions </a:t>
            </a:r>
            <a:r>
              <a:rPr lang="en-US" dirty="0" smtClean="0"/>
              <a:t>from the draft BIT to ensure compatibility with EU law or </a:t>
            </a:r>
            <a:r>
              <a:rPr lang="en-US" dirty="0" smtClean="0"/>
              <a:t>investment policy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involvement of the commission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Once authorized by the Commission, the Member State may open </a:t>
            </a:r>
            <a:r>
              <a:rPr lang="en-US" dirty="0" smtClean="0"/>
              <a:t>negotiations for </a:t>
            </a:r>
            <a:r>
              <a:rPr lang="en-US" dirty="0" smtClean="0"/>
              <a:t>the new or revised BIT; however, the Commission must be kept apprised </a:t>
            </a:r>
            <a:r>
              <a:rPr lang="en-US" dirty="0" smtClean="0"/>
              <a:t>of their </a:t>
            </a:r>
            <a:r>
              <a:rPr lang="en-US" dirty="0" smtClean="0"/>
              <a:t>progress and may request to participate in the discussions between </a:t>
            </a:r>
            <a:r>
              <a:rPr lang="en-US" dirty="0" smtClean="0"/>
              <a:t>the Member </a:t>
            </a:r>
            <a:r>
              <a:rPr lang="en-US" dirty="0" smtClean="0"/>
              <a:t>State and the third country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Implications for Dispute Resolution Procedures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Member States must inform the Commission of any request for dispute </a:t>
            </a:r>
            <a:r>
              <a:rPr lang="en-US" dirty="0" smtClean="0"/>
              <a:t>resolution, including </a:t>
            </a:r>
            <a:r>
              <a:rPr lang="en-US" dirty="0" smtClean="0"/>
              <a:t>requests for arbitration, brought under such </a:t>
            </a:r>
            <a:r>
              <a:rPr lang="en-US" dirty="0" smtClean="0"/>
              <a:t>BIT</a:t>
            </a:r>
            <a:endParaRPr lang="en-US" dirty="0" smtClean="0"/>
          </a:p>
          <a:p>
            <a:r>
              <a:rPr lang="en-US" dirty="0" smtClean="0"/>
              <a:t>• Member States must seek the agreement of the Commission before they </a:t>
            </a:r>
            <a:r>
              <a:rPr lang="en-US" dirty="0" smtClean="0"/>
              <a:t>activate any </a:t>
            </a:r>
            <a:r>
              <a:rPr lang="en-US" dirty="0" smtClean="0"/>
              <a:t>dispute settlement mechanisms against a third country under a BIT, and </a:t>
            </a:r>
            <a:r>
              <a:rPr lang="en-US" dirty="0" smtClean="0"/>
              <a:t>must activate </a:t>
            </a:r>
            <a:r>
              <a:rPr lang="en-US" dirty="0" smtClean="0"/>
              <a:t>such mechanisms when requested by the </a:t>
            </a:r>
            <a:r>
              <a:rPr lang="en-US" dirty="0" smtClean="0"/>
              <a:t>Commission</a:t>
            </a:r>
            <a:endParaRPr lang="en-US" dirty="0" smtClean="0"/>
          </a:p>
          <a:p>
            <a:r>
              <a:rPr lang="en-US" dirty="0" smtClean="0"/>
              <a:t>• When a dispute resolution procedure has been activated, either by or </a:t>
            </a:r>
            <a:r>
              <a:rPr lang="en-US" dirty="0" smtClean="0"/>
              <a:t>against a </a:t>
            </a:r>
            <a:r>
              <a:rPr lang="en-US" dirty="0" smtClean="0"/>
              <a:t>Member State, the Member State and the Commission must cooperate </a:t>
            </a:r>
            <a:r>
              <a:rPr lang="en-US" dirty="0" smtClean="0"/>
              <a:t>in the </a:t>
            </a:r>
            <a:r>
              <a:rPr lang="en-US" dirty="0" smtClean="0"/>
              <a:t>conduct of the proceedings, which may include the participation of </a:t>
            </a:r>
            <a:r>
              <a:rPr lang="en-US" dirty="0" smtClean="0"/>
              <a:t>the Commission </a:t>
            </a:r>
            <a:r>
              <a:rPr lang="en-US" dirty="0" smtClean="0"/>
              <a:t>in the proceedings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new competence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communication from the commission to the council, the  </a:t>
            </a:r>
            <a:r>
              <a:rPr lang="en-US" dirty="0" err="1" smtClean="0"/>
              <a:t>european</a:t>
            </a:r>
            <a:r>
              <a:rPr lang="en-US" dirty="0" smtClean="0"/>
              <a:t> parliament, the </a:t>
            </a:r>
            <a:r>
              <a:rPr lang="en-US" dirty="0" err="1" smtClean="0"/>
              <a:t>european</a:t>
            </a:r>
            <a:r>
              <a:rPr lang="en-US" dirty="0" smtClean="0"/>
              <a:t> economic and social  committee and the committee of the regions </a:t>
            </a:r>
          </a:p>
          <a:p>
            <a:r>
              <a:rPr lang="en-US" dirty="0" smtClean="0"/>
              <a:t>Towards </a:t>
            </a:r>
            <a:r>
              <a:rPr lang="en-US" dirty="0" smtClean="0"/>
              <a:t>a comprehensive European international investment policy 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 BITs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Regulation does not address the status of investment agreements </a:t>
            </a:r>
            <a:r>
              <a:rPr lang="en-US" dirty="0" smtClean="0"/>
              <a:t>between EU </a:t>
            </a:r>
            <a:r>
              <a:rPr lang="en-US" dirty="0" smtClean="0"/>
              <a:t>Member States (intra-EU BITs), which has resulted in complex legal </a:t>
            </a:r>
            <a:r>
              <a:rPr lang="en-US" dirty="0" smtClean="0"/>
              <a:t>issues and </a:t>
            </a:r>
            <a:r>
              <a:rPr lang="en-US" dirty="0" smtClean="0"/>
              <a:t>conflicting decisions of investment arbitral tribunals.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goals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common investment policy should also be guided by the principles and objectives of the </a:t>
            </a:r>
            <a:r>
              <a:rPr lang="en-US" dirty="0" smtClean="0"/>
              <a:t> Union's </a:t>
            </a:r>
            <a:r>
              <a:rPr lang="en-US" dirty="0" smtClean="0"/>
              <a:t>external action more generally, including the promotion of the rule of law, human </a:t>
            </a:r>
            <a:r>
              <a:rPr lang="en-US" dirty="0" smtClean="0"/>
              <a:t> rights </a:t>
            </a:r>
            <a:r>
              <a:rPr lang="en-US" dirty="0" smtClean="0"/>
              <a:t>and sustainable development (Article 205 TFEU and Article 21 TEU). In this respect, </a:t>
            </a:r>
            <a:r>
              <a:rPr lang="en-US" dirty="0" smtClean="0"/>
              <a:t>the </a:t>
            </a:r>
            <a:r>
              <a:rPr lang="en-US" dirty="0" smtClean="0"/>
              <a:t>OECD Guidelines for Multinational Enterprises, which are currently being updated, are an </a:t>
            </a:r>
            <a:r>
              <a:rPr lang="en-US" dirty="0" smtClean="0"/>
              <a:t> important </a:t>
            </a:r>
            <a:r>
              <a:rPr lang="en-US" dirty="0" smtClean="0"/>
              <a:t>instrument to help balance the rights and responsibilities of investors.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two way street approach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EU will continue </a:t>
            </a:r>
            <a:r>
              <a:rPr lang="en-US" dirty="0" smtClean="0"/>
              <a:t> to </a:t>
            </a:r>
            <a:r>
              <a:rPr lang="en-US" dirty="0" smtClean="0"/>
              <a:t>be an open investment environment, welcoming foreign investors and their contribution to </a:t>
            </a:r>
            <a:r>
              <a:rPr lang="en-US" dirty="0" smtClean="0"/>
              <a:t> the </a:t>
            </a:r>
            <a:r>
              <a:rPr lang="en-US" dirty="0" smtClean="0"/>
              <a:t>European economy and society at large. </a:t>
            </a:r>
            <a:endParaRPr lang="en-US" dirty="0" smtClean="0"/>
          </a:p>
          <a:p>
            <a:r>
              <a:rPr lang="en-US" dirty="0" smtClean="0"/>
              <a:t>At </a:t>
            </a:r>
            <a:r>
              <a:rPr lang="en-US" dirty="0" smtClean="0"/>
              <a:t>the same time, the Union should ensure that </a:t>
            </a:r>
            <a:r>
              <a:rPr lang="en-US" dirty="0" smtClean="0"/>
              <a:t>EU </a:t>
            </a:r>
            <a:r>
              <a:rPr lang="en-US" dirty="0" smtClean="0"/>
              <a:t>investors abroad enjoy a level playing field, which assures both uniform and optimal </a:t>
            </a:r>
            <a:r>
              <a:rPr lang="en-US" dirty="0" smtClean="0"/>
              <a:t> conditions </a:t>
            </a:r>
            <a:r>
              <a:rPr lang="en-US" dirty="0" smtClean="0"/>
              <a:t>for investment through the progressive abolition of restrictions on investment.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BITs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most visible manifestation of Member States’ policies on investment over the last 50 </a:t>
            </a:r>
            <a:r>
              <a:rPr lang="en-US" dirty="0" smtClean="0"/>
              <a:t> years </a:t>
            </a:r>
            <a:r>
              <a:rPr lang="en-US" dirty="0" smtClean="0"/>
              <a:t>is the number of so-called Bilateral Investment Treaties (BITs) that they have concluded </a:t>
            </a:r>
            <a:r>
              <a:rPr lang="en-US" dirty="0" smtClean="0"/>
              <a:t> with </a:t>
            </a:r>
            <a:r>
              <a:rPr lang="en-US" dirty="0" smtClean="0"/>
              <a:t>third countries. Germany was the first nation in the world to conclude a BIT, in 1959, </a:t>
            </a:r>
            <a:r>
              <a:rPr lang="en-US" dirty="0" smtClean="0"/>
              <a:t> and </a:t>
            </a:r>
            <a:r>
              <a:rPr lang="en-US" dirty="0" smtClean="0"/>
              <a:t>many countries around the world, including all but one Member State, have followed </a:t>
            </a:r>
            <a:r>
              <a:rPr lang="en-US" dirty="0" smtClean="0"/>
              <a:t> Suit. </a:t>
            </a:r>
            <a:r>
              <a:rPr lang="en-US" dirty="0" smtClean="0"/>
              <a:t>With a total of almost 1200 agreements that cover all forms of investment, Member </a:t>
            </a:r>
            <a:r>
              <a:rPr lang="en-US" dirty="0" smtClean="0"/>
              <a:t> States </a:t>
            </a:r>
            <a:r>
              <a:rPr lang="en-US" dirty="0" smtClean="0"/>
              <a:t>together account today for almost half of the investment agreements currently in force </a:t>
            </a:r>
            <a:r>
              <a:rPr lang="en-US" dirty="0" smtClean="0"/>
              <a:t>around </a:t>
            </a:r>
            <a:r>
              <a:rPr lang="en-US" dirty="0" smtClean="0"/>
              <a:t>the </a:t>
            </a:r>
            <a:r>
              <a:rPr lang="en-US" dirty="0" smtClean="0"/>
              <a:t>world.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Promotion of the market access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Tagreements</a:t>
            </a:r>
            <a:r>
              <a:rPr lang="en-US" dirty="0" smtClean="0"/>
              <a:t> </a:t>
            </a:r>
            <a:r>
              <a:rPr lang="en-US" dirty="0" smtClean="0"/>
              <a:t>of Member States is that they relate to the treatment of </a:t>
            </a:r>
            <a:r>
              <a:rPr lang="en-US" dirty="0" smtClean="0"/>
              <a:t> investors </a:t>
            </a:r>
            <a:r>
              <a:rPr lang="en-US" dirty="0" smtClean="0"/>
              <a:t>“post-entry” or “post-admission” only. This implies that Member States’ BITs </a:t>
            </a:r>
            <a:r>
              <a:rPr lang="en-US" dirty="0" smtClean="0"/>
              <a:t> provide </a:t>
            </a:r>
            <a:r>
              <a:rPr lang="en-US" dirty="0" smtClean="0"/>
              <a:t>no specific binding commitments regarding the conditions of entry, neither from third </a:t>
            </a:r>
            <a:r>
              <a:rPr lang="en-US" dirty="0" smtClean="0"/>
              <a:t>countries </a:t>
            </a:r>
            <a:r>
              <a:rPr lang="en-US" dirty="0" smtClean="0"/>
              <a:t>regarding outward investment by companies of our Member States, nor vice versa. </a:t>
            </a:r>
          </a:p>
          <a:p>
            <a:r>
              <a:rPr lang="en-US" dirty="0" smtClean="0"/>
              <a:t>Gradually, the European Union has started filling the gap of "entry" or "admission" through </a:t>
            </a:r>
            <a:r>
              <a:rPr lang="en-US" dirty="0" smtClean="0"/>
              <a:t> both </a:t>
            </a:r>
            <a:r>
              <a:rPr lang="en-US" dirty="0" smtClean="0"/>
              <a:t>multilateral and bilateral agreements at EU level covering investment market access and </a:t>
            </a:r>
            <a:r>
              <a:rPr lang="en-US" dirty="0" smtClean="0"/>
              <a:t> investment </a:t>
            </a:r>
            <a:r>
              <a:rPr lang="en-US" dirty="0" err="1" smtClean="0"/>
              <a:t>liberalisation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post establishment model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comprehensive common international investment policy needs to better address investor </a:t>
            </a:r>
            <a:r>
              <a:rPr lang="en-US" dirty="0" smtClean="0"/>
              <a:t> needs </a:t>
            </a:r>
            <a:r>
              <a:rPr lang="en-US" dirty="0" smtClean="0"/>
              <a:t>from the planning to the profit stage or from the pre- to the post-admission stage. Thus, </a:t>
            </a:r>
            <a:r>
              <a:rPr lang="en-US" dirty="0" smtClean="0"/>
              <a:t>our the trade </a:t>
            </a:r>
            <a:r>
              <a:rPr lang="en-US" dirty="0" smtClean="0"/>
              <a:t>policy will seek to integrate investment </a:t>
            </a:r>
            <a:r>
              <a:rPr lang="en-US" dirty="0" err="1" smtClean="0"/>
              <a:t>liberalisation</a:t>
            </a:r>
            <a:r>
              <a:rPr lang="en-US" dirty="0" smtClean="0"/>
              <a:t> and investment protection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 discrimination standard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Nondiscrimination is usually implemented through two basic standards, ‘most-</a:t>
            </a:r>
            <a:r>
              <a:rPr lang="en-US" dirty="0" err="1" smtClean="0"/>
              <a:t>favoured</a:t>
            </a:r>
            <a:r>
              <a:rPr lang="en-US" dirty="0" smtClean="0"/>
              <a:t>-nation </a:t>
            </a:r>
            <a:r>
              <a:rPr lang="en-US" dirty="0" smtClean="0"/>
              <a:t> treatment</a:t>
            </a:r>
            <a:r>
              <a:rPr lang="en-US" dirty="0" smtClean="0"/>
              <a:t>’ and ‘national treatment’, which are both relative standards, because they involve </a:t>
            </a:r>
            <a:r>
              <a:rPr lang="en-US" dirty="0" smtClean="0"/>
              <a:t> making </a:t>
            </a:r>
            <a:r>
              <a:rPr lang="en-US" dirty="0" smtClean="0"/>
              <a:t>a comparison between the treatment provided based on origin, rather than defining an </a:t>
            </a:r>
            <a:r>
              <a:rPr lang="en-US" dirty="0" smtClean="0"/>
              <a:t>absolute </a:t>
            </a:r>
            <a:r>
              <a:rPr lang="en-US" dirty="0" smtClean="0"/>
              <a:t>standard of treatment.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Absolute standards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fair and equitable treatment</a:t>
            </a:r>
          </a:p>
          <a:p>
            <a:r>
              <a:rPr lang="en-US" dirty="0" smtClean="0"/>
              <a:t>The protection and security rule</a:t>
            </a:r>
          </a:p>
          <a:p>
            <a:r>
              <a:rPr lang="en-US" dirty="0" smtClean="0"/>
              <a:t>The prohibition of expropriation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977</TotalTime>
  <Words>1410</Words>
  <Application>Microsoft Office PowerPoint</Application>
  <PresentationFormat>Affichage à l'écran (4:3)</PresentationFormat>
  <Paragraphs>80</Paragraphs>
  <Slides>20</Slides>
  <Notes>20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Débit</vt:lpstr>
      <vt:lpstr>The Regime of Foreign Direct Investment  in the future agreements of the European Union   </vt:lpstr>
      <vt:lpstr>The new competence</vt:lpstr>
      <vt:lpstr>The goals </vt:lpstr>
      <vt:lpstr>The two way street approach</vt:lpstr>
      <vt:lpstr>The BITs </vt:lpstr>
      <vt:lpstr>The Promotion of the market access </vt:lpstr>
      <vt:lpstr>The post establishment model</vt:lpstr>
      <vt:lpstr>Non discrimination standard</vt:lpstr>
      <vt:lpstr>Absolute standards </vt:lpstr>
      <vt:lpstr>Dispute settlement</vt:lpstr>
      <vt:lpstr>The new features of Investor-state arbitration</vt:lpstr>
      <vt:lpstr>The problem of responsibility</vt:lpstr>
      <vt:lpstr>The next step</vt:lpstr>
      <vt:lpstr>Regulation (EU) No. 1219/2012</vt:lpstr>
      <vt:lpstr>BITs with third countries</vt:lpstr>
      <vt:lpstr>Notification of old BITs </vt:lpstr>
      <vt:lpstr>New BITs</vt:lpstr>
      <vt:lpstr>The involvement of the commission</vt:lpstr>
      <vt:lpstr>Implications for Dispute Resolution Procedures</vt:lpstr>
      <vt:lpstr>Intra BITs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Utilisateur Windows</dc:creator>
  <cp:lastModifiedBy>Utilisateur Windows</cp:lastModifiedBy>
  <cp:revision>131</cp:revision>
  <dcterms:created xsi:type="dcterms:W3CDTF">2012-07-22T00:39:00Z</dcterms:created>
  <dcterms:modified xsi:type="dcterms:W3CDTF">2013-04-04T20:13:05Z</dcterms:modified>
</cp:coreProperties>
</file>