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86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5" charset="0"/>
                <a:ea typeface="ＭＳ Ｐゴシック" pitchFamily="-105" charset="-128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1750E8E-D55B-4B98-AFA5-4B71534B8304}" type="slidenum">
              <a:rPr lang="nl-NL"/>
              <a:pPr/>
              <a:t>‹#›</a:t>
            </a:fld>
            <a:endParaRPr lang="nl-NL"/>
          </a:p>
        </p:txBody>
      </p:sp>
      <p:pic>
        <p:nvPicPr>
          <p:cNvPr id="13316" name="Picture 6" descr="UG_Logolabel_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8229600"/>
            <a:ext cx="18288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5" charset="0"/>
                <a:ea typeface="ＭＳ Ｐゴシック" pitchFamily="-105" charset="-128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4339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F1ECB7-1755-47BE-BD1B-80E1F719B1C5}" type="slidenum">
              <a:rPr lang="nl-NL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B2D18-400D-4A98-A2B9-1968ED2646BB}" type="slidenum">
              <a:rPr lang="nl-NL"/>
              <a:pPr/>
              <a:t>1</a:t>
            </a:fld>
            <a:endParaRPr lang="nl-NL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ea typeface="ＭＳ Ｐゴシック" pitchFamily="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447800" y="6172200"/>
            <a:ext cx="7315200" cy="0"/>
          </a:xfrm>
          <a:prstGeom prst="line">
            <a:avLst/>
          </a:prstGeom>
          <a:noFill/>
          <a:ln w="19050">
            <a:solidFill>
              <a:srgbClr val="0A1E6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Times New Roman" pitchFamily="-105" charset="0"/>
              <a:ea typeface="+mn-ea"/>
            </a:endParaRPr>
          </a:p>
        </p:txBody>
      </p:sp>
      <p:pic>
        <p:nvPicPr>
          <p:cNvPr id="5" name="Picture 12" descr="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688" y="333375"/>
            <a:ext cx="865822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286000"/>
            <a:ext cx="7315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315200" cy="2209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subtitle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CDF3098A-ECC1-44C5-B8DB-DB243382C41E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0"/>
            </a:lvl1pPr>
          </a:lstStyle>
          <a:p>
            <a:r>
              <a:rPr lang="nl-NL" dirty="0" err="1" smtClean="0"/>
              <a:t>BirzeitUniversity</a:t>
            </a:r>
            <a:r>
              <a:rPr lang="nl-NL" dirty="0" smtClean="0"/>
              <a:t> - </a:t>
            </a:r>
            <a:r>
              <a:rPr lang="nl-NL" dirty="0" err="1" smtClean="0"/>
              <a:t>EuropeanEconomic</a:t>
            </a:r>
            <a:r>
              <a:rPr lang="nl-NL" dirty="0" smtClean="0"/>
              <a:t>&amp; Financial </a:t>
            </a:r>
            <a:r>
              <a:rPr lang="nl-NL" dirty="0" err="1" smtClean="0"/>
              <a:t>Integrationthrough</a:t>
            </a:r>
            <a:r>
              <a:rPr lang="nl-NL" dirty="0" smtClean="0"/>
              <a:t> the </a:t>
            </a:r>
            <a:r>
              <a:rPr lang="nl-NL" dirty="0" err="1" smtClean="0"/>
              <a:t>RegulatoryFramework</a:t>
            </a:r>
            <a:r>
              <a:rPr lang="nl-NL" dirty="0" smtClean="0"/>
              <a:t>: Steering Legal </a:t>
            </a:r>
            <a:r>
              <a:rPr lang="nl-NL" dirty="0" err="1" smtClean="0"/>
              <a:t>Aspects</a:t>
            </a:r>
            <a:r>
              <a:rPr lang="nl-NL" dirty="0" smtClean="0"/>
              <a:t> – 8-9 April 2013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C3EDEA53-90EC-4AA9-8057-9457EDD3E290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1524000"/>
            <a:ext cx="1828800" cy="4495800"/>
          </a:xfrm>
        </p:spPr>
        <p:txBody>
          <a:bodyPr vert="eaVert"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1524000"/>
            <a:ext cx="5334000" cy="4495800"/>
          </a:xfrm>
        </p:spPr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912C5061-3276-43EA-9511-E329B1CC6044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447800"/>
            <a:ext cx="7315200" cy="68400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214554"/>
            <a:ext cx="7315200" cy="4033846"/>
          </a:xfrm>
        </p:spPr>
        <p:txBody>
          <a:bodyPr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F2A1D925-8DA6-43F4-B063-FC4C4944E1C0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324600"/>
            <a:ext cx="457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r>
              <a:rPr lang="nl-NL" dirty="0" err="1" smtClean="0"/>
              <a:t>BirzeitUniversity</a:t>
            </a:r>
            <a:r>
              <a:rPr lang="nl-NL" dirty="0" smtClean="0"/>
              <a:t> - </a:t>
            </a:r>
            <a:r>
              <a:rPr lang="nl-NL" dirty="0" err="1" smtClean="0"/>
              <a:t>EuropeanEconomic</a:t>
            </a:r>
            <a:r>
              <a:rPr lang="nl-NL" dirty="0" smtClean="0"/>
              <a:t>&amp; Financial </a:t>
            </a:r>
            <a:r>
              <a:rPr lang="nl-NL" dirty="0" err="1" smtClean="0"/>
              <a:t>Integrationthrough</a:t>
            </a:r>
            <a:r>
              <a:rPr lang="nl-NL" dirty="0" smtClean="0"/>
              <a:t> the </a:t>
            </a:r>
            <a:r>
              <a:rPr lang="nl-NL" dirty="0" err="1" smtClean="0"/>
              <a:t>RegulatoryFramework</a:t>
            </a:r>
            <a:r>
              <a:rPr lang="nl-NL" dirty="0" smtClean="0"/>
              <a:t>: Steering Legal </a:t>
            </a:r>
            <a:r>
              <a:rPr lang="nl-NL" dirty="0" err="1" smtClean="0"/>
              <a:t>Aspects</a:t>
            </a:r>
            <a:r>
              <a:rPr lang="nl-NL" dirty="0" smtClean="0"/>
              <a:t> – 8-9 April 2013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0B528913-C4E9-4361-9C48-E323093CB17E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2819400"/>
            <a:ext cx="3581400" cy="32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819400"/>
            <a:ext cx="3581400" cy="32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8DE03C42-CC63-4BBF-AB61-A0A103378C2A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0C4C0978-C867-41B3-BA63-5BEC602490A1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nl-NL" dirty="0" smtClean="0"/>
              <a:t>AEDBF </a:t>
            </a:r>
            <a:r>
              <a:rPr lang="nl-NL" dirty="0" err="1" smtClean="0"/>
              <a:t>Europe</a:t>
            </a:r>
            <a:r>
              <a:rPr lang="nl-NL" dirty="0" smtClean="0"/>
              <a:t> – Bank </a:t>
            </a:r>
            <a:r>
              <a:rPr lang="nl-NL" dirty="0" err="1" smtClean="0"/>
              <a:t>Restructuring</a:t>
            </a:r>
            <a:r>
              <a:rPr lang="nl-NL" dirty="0" smtClean="0"/>
              <a:t> and Bank </a:t>
            </a:r>
            <a:r>
              <a:rPr lang="nl-NL" dirty="0" err="1" smtClean="0"/>
              <a:t>Recapitalisation</a:t>
            </a:r>
            <a:r>
              <a:rPr lang="nl-NL" dirty="0" smtClean="0"/>
              <a:t> Conference 5-6 </a:t>
            </a:r>
            <a:r>
              <a:rPr lang="nl-NL" dirty="0" err="1" smtClean="0"/>
              <a:t>October</a:t>
            </a:r>
            <a:r>
              <a:rPr lang="nl-NL" dirty="0" smtClean="0"/>
              <a:t> 2012</a:t>
            </a:r>
            <a:endParaRPr lang="nl-NL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924F15A8-1520-4394-98D2-E0A3018EC9C3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6BCF117E-3B1A-4E8D-B7D1-82E97DBCB46C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6E90C3C3-2D67-44F3-BF9D-8F7E75795D8A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Symposium – Liability of Asset Managers – 20 April 2012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5D77D7A4-4DC5-47AC-B4DE-E833FFB35E12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1447800"/>
            <a:ext cx="7315200" cy="6096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2133600"/>
            <a:ext cx="7315200" cy="4114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324600"/>
            <a:ext cx="457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r>
              <a:rPr lang="nl-NL" dirty="0" err="1" smtClean="0"/>
              <a:t>BirzeitUniversity</a:t>
            </a:r>
            <a:r>
              <a:rPr lang="nl-NL" dirty="0" smtClean="0"/>
              <a:t> - </a:t>
            </a:r>
            <a:r>
              <a:rPr lang="nl-NL" dirty="0" err="1" smtClean="0"/>
              <a:t>EuropeanEconomic</a:t>
            </a:r>
            <a:r>
              <a:rPr lang="nl-NL" dirty="0" smtClean="0"/>
              <a:t>&amp; Financial </a:t>
            </a:r>
            <a:r>
              <a:rPr lang="nl-NL" dirty="0" err="1" smtClean="0"/>
              <a:t>Integrationthrough</a:t>
            </a:r>
            <a:r>
              <a:rPr lang="nl-NL" dirty="0" smtClean="0"/>
              <a:t> the </a:t>
            </a:r>
            <a:r>
              <a:rPr lang="nl-NL" dirty="0" err="1" smtClean="0"/>
              <a:t>RegulatoryFramework</a:t>
            </a:r>
            <a:r>
              <a:rPr lang="nl-NL" dirty="0" smtClean="0"/>
              <a:t>: Steering Legal </a:t>
            </a:r>
            <a:r>
              <a:rPr lang="nl-NL" dirty="0" err="1" smtClean="0"/>
              <a:t>Aspects</a:t>
            </a:r>
            <a:r>
              <a:rPr lang="nl-NL" dirty="0" smtClean="0"/>
              <a:t> – 8-9 April 2013</a:t>
            </a:r>
            <a:endParaRPr lang="nl-NL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nl-NL" dirty="0" err="1" smtClean="0"/>
              <a:t>p.</a:t>
            </a:r>
            <a:fld id="{6F3F4ECA-7C31-4CE4-A6BB-D5C7C65CA48C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447800" y="6324600"/>
            <a:ext cx="7315200" cy="0"/>
          </a:xfrm>
          <a:prstGeom prst="line">
            <a:avLst/>
          </a:prstGeom>
          <a:noFill/>
          <a:ln w="19050">
            <a:solidFill>
              <a:srgbClr val="0A1E6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Times New Roman" pitchFamily="-105" charset="0"/>
              <a:ea typeface="+mn-ea"/>
            </a:endParaRPr>
          </a:p>
        </p:txBody>
      </p:sp>
      <p:pic>
        <p:nvPicPr>
          <p:cNvPr id="1031" name="Picture 13" descr="r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3688" y="333375"/>
            <a:ext cx="865822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28600" y="5562600"/>
            <a:ext cx="922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2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accent2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190500" indent="193675" algn="l" rtl="0" eaLnBrk="0" fontAlgn="base" hangingPunct="0">
        <a:spcBef>
          <a:spcPct val="20000"/>
        </a:spcBef>
        <a:spcAft>
          <a:spcPct val="0"/>
        </a:spcAft>
        <a:buFont typeface="Wingdings" pitchFamily="28" charset="2"/>
        <a:buChar char="§"/>
        <a:defRPr sz="2000">
          <a:solidFill>
            <a:srgbClr val="5F5F5F"/>
          </a:solidFill>
          <a:latin typeface="+mn-lt"/>
          <a:ea typeface="ＭＳ Ｐゴシック" pitchFamily="-105" charset="-128"/>
        </a:defRPr>
      </a:lvl2pPr>
      <a:lvl3pPr marL="574675" indent="192088" algn="l" rtl="0" eaLnBrk="0" fontAlgn="base" hangingPunct="0">
        <a:spcBef>
          <a:spcPct val="20000"/>
        </a:spcBef>
        <a:spcAft>
          <a:spcPct val="0"/>
        </a:spcAft>
        <a:buFont typeface="Times" pitchFamily="28" charset="0"/>
        <a:buChar char="•"/>
        <a:defRPr>
          <a:solidFill>
            <a:srgbClr val="5F5F5F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5F5F5F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5F5F5F"/>
          </a:solidFill>
          <a:latin typeface="+mn-lt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r>
              <a:rPr lang="nl-NL" dirty="0" err="1"/>
              <a:t>pag.</a:t>
            </a:r>
            <a:fld id="{ADB196EE-8B3E-43D0-A3B0-B8302921A166}" type="slidenum">
              <a:rPr lang="nl-NL"/>
              <a:pPr/>
              <a:t>1</a:t>
            </a:fld>
            <a:endParaRPr lang="nl-NL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0"/>
            <a:ext cx="7315200" cy="2133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ＭＳ Ｐゴシック" pitchFamily="28" charset="-128"/>
              </a:rPr>
              <a:t>Investor protection in the post-financial crisis era</a:t>
            </a:r>
            <a:br>
              <a:rPr lang="en-US" sz="2800" dirty="0" smtClean="0">
                <a:ea typeface="ＭＳ Ｐゴシック" pitchFamily="28" charset="-128"/>
              </a:rPr>
            </a:br>
            <a:r>
              <a:rPr lang="en-US" sz="2800" dirty="0" smtClean="0">
                <a:ea typeface="ＭＳ Ｐゴシック" pitchFamily="28" charset="-128"/>
              </a:rPr>
              <a:t>Towards a new paradigm ?</a:t>
            </a:r>
            <a:br>
              <a:rPr lang="en-US" sz="2800" dirty="0" smtClean="0">
                <a:ea typeface="ＭＳ Ｐゴシック" pitchFamily="28" charset="-128"/>
              </a:rPr>
            </a:br>
            <a:endParaRPr lang="en-US" sz="2000" dirty="0" smtClean="0">
              <a:ea typeface="ＭＳ Ｐゴシック" pitchFamily="28" charset="-128"/>
            </a:endParaRP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3810000"/>
            <a:ext cx="7315200" cy="2438400"/>
          </a:xfrm>
          <a:noFill/>
        </p:spPr>
        <p:txBody>
          <a:bodyPr/>
          <a:lstStyle/>
          <a:p>
            <a:pPr marL="0" indent="0" algn="ctr" eaLnBrk="1" hangingPunct="1">
              <a:spcBef>
                <a:spcPct val="60000"/>
              </a:spcBef>
              <a:buFontTx/>
              <a:buNone/>
            </a:pPr>
            <a:r>
              <a:rPr lang="en-US" dirty="0" smtClean="0">
                <a:solidFill>
                  <a:schemeClr val="tx1"/>
                </a:solidFill>
                <a:ea typeface="ＭＳ Ｐゴシック" pitchFamily="28" charset="-128"/>
              </a:rPr>
              <a:t>Michel TISON</a:t>
            </a:r>
          </a:p>
          <a:p>
            <a:pPr marL="0" indent="0" algn="ctr" eaLnBrk="1" hangingPunct="1">
              <a:spcBef>
                <a:spcPct val="60000"/>
              </a:spcBef>
              <a:buFontTx/>
              <a:buNone/>
            </a:pPr>
            <a:endParaRPr lang="en-US" dirty="0" smtClean="0">
              <a:solidFill>
                <a:schemeClr val="tx1"/>
              </a:solidFill>
              <a:ea typeface="ＭＳ Ｐゴシック" pitchFamily="28" charset="-128"/>
            </a:endParaRPr>
          </a:p>
          <a:p>
            <a:pPr marL="0" indent="0" algn="ctr" eaLnBrk="1" hangingPunct="1">
              <a:spcBef>
                <a:spcPct val="60000"/>
              </a:spcBef>
              <a:buFontTx/>
              <a:buNone/>
            </a:pPr>
            <a:endParaRPr lang="en-US" dirty="0" smtClean="0">
              <a:ea typeface="ＭＳ Ｐゴシック" pitchFamily="28" charset="-128"/>
            </a:endParaRPr>
          </a:p>
          <a:p>
            <a:pPr marL="0" indent="0" eaLnBrk="1" hangingPunct="1"/>
            <a:endParaRPr lang="en-US" dirty="0" smtClean="0">
              <a:ea typeface="ＭＳ Ｐゴシック" pitchFamily="28" charset="-128"/>
            </a:endParaRPr>
          </a:p>
        </p:txBody>
      </p:sp>
      <p:pic>
        <p:nvPicPr>
          <p:cNvPr id="6" name="Picture 4" descr="FinRecht 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4516640"/>
            <a:ext cx="2452702" cy="1561747"/>
          </a:xfrm>
          <a:prstGeom prst="rect">
            <a:avLst/>
          </a:prstGeom>
          <a:noFill/>
        </p:spPr>
      </p:pic>
      <p:sp>
        <p:nvSpPr>
          <p:cNvPr id="7" name="Tijdelijke aanduiding voor voettekst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dirty="0" err="1" smtClean="0"/>
              <a:t>BirzeitUniversity</a:t>
            </a:r>
            <a:r>
              <a:rPr lang="nl-NL" dirty="0" smtClean="0"/>
              <a:t> - </a:t>
            </a:r>
            <a:r>
              <a:rPr lang="nl-NL" dirty="0" err="1" smtClean="0"/>
              <a:t>EuropeanEconomic</a:t>
            </a:r>
            <a:r>
              <a:rPr lang="nl-NL" dirty="0" smtClean="0"/>
              <a:t>&amp; Financial </a:t>
            </a:r>
            <a:r>
              <a:rPr lang="nl-NL" dirty="0" err="1" smtClean="0"/>
              <a:t>Integrationthrough</a:t>
            </a:r>
            <a:r>
              <a:rPr lang="nl-NL" dirty="0" smtClean="0"/>
              <a:t> the </a:t>
            </a:r>
            <a:r>
              <a:rPr lang="nl-NL" dirty="0" err="1" smtClean="0"/>
              <a:t>RegulatoryFramework</a:t>
            </a:r>
            <a:r>
              <a:rPr lang="nl-NL" dirty="0" smtClean="0"/>
              <a:t>: Steering Legal </a:t>
            </a:r>
            <a:r>
              <a:rPr lang="nl-NL" dirty="0" err="1" smtClean="0"/>
              <a:t>Aspects</a:t>
            </a:r>
            <a:r>
              <a:rPr lang="nl-NL" dirty="0" smtClean="0"/>
              <a:t> – 8-9 April 2013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Investorprotection</a:t>
            </a:r>
            <a:r>
              <a:rPr lang="nl-NL" dirty="0" smtClean="0"/>
              <a:t> and the </a:t>
            </a:r>
            <a:r>
              <a:rPr lang="nl-NL" dirty="0" err="1" smtClean="0"/>
              <a:t>financial</a:t>
            </a:r>
            <a:r>
              <a:rPr lang="nl-NL" dirty="0" smtClean="0"/>
              <a:t> crisis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Misselling</a:t>
            </a:r>
            <a:r>
              <a:rPr lang="nl-NL" dirty="0" smtClean="0"/>
              <a:t> of </a:t>
            </a:r>
            <a:r>
              <a:rPr lang="nl-NL" dirty="0" err="1" smtClean="0"/>
              <a:t>financialproducts</a:t>
            </a:r>
            <a:endParaRPr lang="nl-NL" dirty="0" smtClean="0"/>
          </a:p>
          <a:p>
            <a:pPr lvl="1"/>
            <a:r>
              <a:rPr lang="nl-NL" dirty="0" smtClean="0"/>
              <a:t>Both to </a:t>
            </a:r>
            <a:r>
              <a:rPr lang="nl-NL" dirty="0" err="1" smtClean="0"/>
              <a:t>retail</a:t>
            </a:r>
            <a:r>
              <a:rPr lang="nl-NL" dirty="0" smtClean="0"/>
              <a:t> and to sophisticated </a:t>
            </a:r>
            <a:r>
              <a:rPr lang="nl-NL" dirty="0" err="1" smtClean="0"/>
              <a:t>investors</a:t>
            </a:r>
            <a:endParaRPr lang="nl-NL" dirty="0" smtClean="0"/>
          </a:p>
          <a:p>
            <a:pPr lvl="1"/>
            <a:endParaRPr lang="nl-NL" dirty="0" smtClean="0"/>
          </a:p>
          <a:p>
            <a:r>
              <a:rPr lang="nl-NL" dirty="0" err="1" smtClean="0"/>
              <a:t>Manyfinancialproductswereintrinsicallytoo</a:t>
            </a:r>
            <a:r>
              <a:rPr lang="nl-NL" dirty="0" smtClean="0"/>
              <a:t> complex to </a:t>
            </a:r>
            <a:r>
              <a:rPr lang="nl-NL" dirty="0" err="1" smtClean="0"/>
              <a:t>understand</a:t>
            </a:r>
            <a:endParaRPr lang="nl-NL" dirty="0" smtClean="0"/>
          </a:p>
          <a:p>
            <a:pPr lvl="1"/>
            <a:r>
              <a:rPr lang="nl-NL" dirty="0" err="1" smtClean="0"/>
              <a:t>Originate</a:t>
            </a:r>
            <a:r>
              <a:rPr lang="nl-NL" dirty="0" smtClean="0"/>
              <a:t> to </a:t>
            </a:r>
            <a:r>
              <a:rPr lang="nl-NL" dirty="0" err="1" smtClean="0"/>
              <a:t>distribute</a:t>
            </a:r>
            <a:r>
              <a:rPr lang="nl-NL" dirty="0" smtClean="0"/>
              <a:t> -&gt; more </a:t>
            </a:r>
            <a:r>
              <a:rPr lang="nl-NL" dirty="0" err="1" smtClean="0"/>
              <a:t>profitableforfinancialinstitutions</a:t>
            </a:r>
            <a:endParaRPr lang="nl-NL" dirty="0" smtClean="0"/>
          </a:p>
          <a:p>
            <a:pPr lvl="1"/>
            <a:r>
              <a:rPr lang="nl-NL" dirty="0" err="1" smtClean="0"/>
              <a:t>Partlyinducedbyregulation</a:t>
            </a:r>
            <a:endParaRPr lang="nl-NL" dirty="0" smtClean="0"/>
          </a:p>
          <a:p>
            <a:pPr lvl="2"/>
            <a:r>
              <a:rPr lang="nl-NL" dirty="0" err="1" smtClean="0"/>
              <a:t>Regulatorycapitalfavouredoff-balance</a:t>
            </a:r>
            <a:r>
              <a:rPr lang="nl-NL" dirty="0" smtClean="0"/>
              <a:t> sheet and </a:t>
            </a:r>
            <a:r>
              <a:rPr lang="nl-NL" dirty="0" err="1" smtClean="0"/>
              <a:t>securitisationproducts</a:t>
            </a:r>
            <a:endParaRPr lang="nl-NL" dirty="0" smtClean="0"/>
          </a:p>
          <a:p>
            <a:pPr lvl="2"/>
            <a:r>
              <a:rPr lang="nl-NL" dirty="0" smtClean="0"/>
              <a:t>Search </a:t>
            </a:r>
            <a:r>
              <a:rPr lang="nl-NL" dirty="0" err="1" smtClean="0"/>
              <a:t>forregulatory</a:t>
            </a:r>
            <a:r>
              <a:rPr lang="nl-NL" dirty="0" smtClean="0"/>
              <a:t> loopholes</a:t>
            </a:r>
          </a:p>
          <a:p>
            <a:pPr lvl="2"/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4572000" cy="381000"/>
          </a:xfrm>
        </p:spPr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Pre-crisisapproach to </a:t>
            </a:r>
            <a:r>
              <a:rPr lang="nl-NL" dirty="0" smtClean="0"/>
              <a:t>investor protection</a:t>
            </a:r>
            <a:r>
              <a:rPr lang="nl-NL" dirty="0" smtClean="0"/>
              <a:t>: “</a:t>
            </a:r>
            <a:r>
              <a:rPr lang="nl-NL" dirty="0" smtClean="0"/>
              <a:t>information paradigm</a:t>
            </a:r>
            <a:r>
              <a:rPr lang="nl-NL" dirty="0" smtClean="0"/>
              <a:t>”</a:t>
            </a:r>
          </a:p>
          <a:p>
            <a:pPr lvl="1"/>
            <a:r>
              <a:rPr lang="nl-NL" dirty="0" smtClean="0"/>
              <a:t>Investor protection </a:t>
            </a:r>
            <a:r>
              <a:rPr lang="nl-NL" dirty="0" smtClean="0"/>
              <a:t>= elimination of </a:t>
            </a:r>
            <a:r>
              <a:rPr lang="nl-NL" dirty="0" smtClean="0"/>
              <a:t>information asymmetries</a:t>
            </a:r>
            <a:endParaRPr lang="nl-NL" dirty="0" smtClean="0"/>
          </a:p>
          <a:p>
            <a:pPr lvl="1"/>
            <a:r>
              <a:rPr lang="nl-NL" dirty="0" smtClean="0"/>
              <a:t>Investors hould beenabled </a:t>
            </a:r>
            <a:r>
              <a:rPr lang="nl-NL" dirty="0" smtClean="0"/>
              <a:t>to take a “</a:t>
            </a:r>
            <a:r>
              <a:rPr lang="nl-NL" dirty="0" smtClean="0"/>
              <a:t>well informed</a:t>
            </a:r>
            <a:r>
              <a:rPr lang="nl-NL" dirty="0" smtClean="0"/>
              <a:t>” </a:t>
            </a:r>
            <a:r>
              <a:rPr lang="nl-NL" dirty="0" smtClean="0"/>
              <a:t>investment decision</a:t>
            </a:r>
            <a:endParaRPr lang="nl-NL" dirty="0" smtClean="0"/>
          </a:p>
          <a:p>
            <a:pPr lvl="1"/>
            <a:r>
              <a:rPr lang="nl-NL" dirty="0" smtClean="0"/>
              <a:t>EU approach: no</a:t>
            </a:r>
            <a:r>
              <a:rPr lang="nl-NL" i="1" dirty="0" smtClean="0"/>
              <a:t>ex ante </a:t>
            </a:r>
            <a:r>
              <a:rPr lang="nl-NL" dirty="0" smtClean="0"/>
              <a:t>limitson offer of </a:t>
            </a:r>
            <a:r>
              <a:rPr lang="nl-NL" dirty="0" smtClean="0"/>
              <a:t>investment products</a:t>
            </a:r>
            <a:endParaRPr lang="nl-NL" dirty="0" smtClean="0"/>
          </a:p>
          <a:p>
            <a:pPr lvl="2"/>
            <a:r>
              <a:rPr lang="nl-NL" dirty="0" smtClean="0"/>
              <a:t>Only</a:t>
            </a:r>
            <a:r>
              <a:rPr lang="nl-NL" i="1" dirty="0" smtClean="0"/>
              <a:t>ex ante </a:t>
            </a:r>
            <a:r>
              <a:rPr lang="nl-NL" dirty="0" smtClean="0"/>
              <a:t>scrutiny of the quality and comprehensiveness of </a:t>
            </a:r>
            <a:r>
              <a:rPr lang="nl-NL" dirty="0" smtClean="0"/>
              <a:t>information disclosure</a:t>
            </a:r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4572000" cy="381000"/>
          </a:xfrm>
        </p:spPr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Implementation of the </a:t>
            </a:r>
            <a:r>
              <a:rPr lang="nl-NL" dirty="0" smtClean="0"/>
              <a:t>information paradigm</a:t>
            </a:r>
            <a:endParaRPr lang="nl-NL" dirty="0" smtClean="0"/>
          </a:p>
          <a:p>
            <a:pPr lvl="1"/>
            <a:r>
              <a:rPr lang="nl-NL" dirty="0" smtClean="0"/>
              <a:t>At “</a:t>
            </a:r>
            <a:r>
              <a:rPr lang="nl-NL" b="1" dirty="0" smtClean="0"/>
              <a:t>production</a:t>
            </a:r>
            <a:r>
              <a:rPr lang="nl-NL" dirty="0" smtClean="0"/>
              <a:t>” level -&gt; Prospectus </a:t>
            </a:r>
            <a:r>
              <a:rPr lang="nl-NL" dirty="0" smtClean="0"/>
              <a:t>requirement for issuers </a:t>
            </a:r>
            <a:r>
              <a:rPr lang="nl-NL" dirty="0" smtClean="0"/>
              <a:t>of securities</a:t>
            </a:r>
          </a:p>
          <a:p>
            <a:pPr lvl="2"/>
            <a:r>
              <a:rPr lang="nl-NL" dirty="0" smtClean="0"/>
              <a:t>Full prospectus</a:t>
            </a:r>
          </a:p>
          <a:p>
            <a:pPr lvl="2"/>
            <a:r>
              <a:rPr lang="nl-NL" dirty="0" smtClean="0"/>
              <a:t>2004 </a:t>
            </a:r>
            <a:r>
              <a:rPr lang="nl-NL" dirty="0" err="1" smtClean="0"/>
              <a:t>directive</a:t>
            </a:r>
            <a:r>
              <a:rPr lang="nl-NL" dirty="0" smtClean="0"/>
              <a:t>: ‘</a:t>
            </a:r>
            <a:r>
              <a:rPr lang="nl-NL" dirty="0" err="1" smtClean="0"/>
              <a:t>summary</a:t>
            </a:r>
            <a:r>
              <a:rPr lang="nl-NL" dirty="0" smtClean="0"/>
              <a:t> prospectus’</a:t>
            </a:r>
          </a:p>
          <a:p>
            <a:pPr lvl="3"/>
            <a:r>
              <a:rPr lang="nl-NL" dirty="0" smtClean="0"/>
              <a:t>Assumes that </a:t>
            </a:r>
            <a:r>
              <a:rPr lang="nl-NL" dirty="0" smtClean="0"/>
              <a:t>(retail) investors do </a:t>
            </a:r>
            <a:r>
              <a:rPr lang="nl-NL" dirty="0" smtClean="0"/>
              <a:t>not actually read </a:t>
            </a:r>
            <a:r>
              <a:rPr lang="nl-NL" dirty="0" smtClean="0"/>
              <a:t>full prospectus</a:t>
            </a:r>
          </a:p>
          <a:p>
            <a:pPr lvl="3"/>
            <a:r>
              <a:rPr lang="nl-NL" dirty="0" smtClean="0"/>
              <a:t>But: </a:t>
            </a:r>
            <a:r>
              <a:rPr lang="nl-NL" dirty="0" smtClean="0"/>
              <a:t>investment decision </a:t>
            </a:r>
            <a:r>
              <a:rPr lang="nl-NL" dirty="0" smtClean="0"/>
              <a:t>is </a:t>
            </a:r>
            <a:r>
              <a:rPr lang="nl-NL" dirty="0" smtClean="0"/>
              <a:t>still considered </a:t>
            </a:r>
            <a:r>
              <a:rPr lang="nl-NL" dirty="0" smtClean="0"/>
              <a:t>to be taken on the basis of the full prospectus</a:t>
            </a:r>
          </a:p>
          <a:p>
            <a:pPr lvl="3"/>
            <a:r>
              <a:rPr lang="nl-NL" dirty="0" smtClean="0"/>
              <a:t>Assumes (implicitly) </a:t>
            </a:r>
            <a:r>
              <a:rPr lang="nl-NL" dirty="0" smtClean="0"/>
              <a:t>that otheractors </a:t>
            </a:r>
            <a:r>
              <a:rPr lang="nl-NL" dirty="0" smtClean="0"/>
              <a:t>in the </a:t>
            </a:r>
            <a:r>
              <a:rPr lang="nl-NL" dirty="0" smtClean="0"/>
              <a:t>market giveopinions/advicebasedon </a:t>
            </a:r>
            <a:r>
              <a:rPr lang="nl-NL" dirty="0" smtClean="0"/>
              <a:t>the full prospectus</a:t>
            </a:r>
          </a:p>
          <a:p>
            <a:pPr lvl="2"/>
            <a:r>
              <a:rPr lang="nl-NL" dirty="0" smtClean="0"/>
              <a:t>&gt;prospectus </a:t>
            </a:r>
            <a:r>
              <a:rPr lang="nl-NL" dirty="0" err="1" smtClean="0"/>
              <a:t>liability</a:t>
            </a:r>
            <a:r>
              <a:rPr lang="nl-NL" dirty="0" smtClean="0"/>
              <a:t>: </a:t>
            </a:r>
            <a:r>
              <a:rPr lang="nl-NL" dirty="0" err="1" smtClean="0"/>
              <a:t>applies</a:t>
            </a:r>
            <a:r>
              <a:rPr lang="nl-NL" dirty="0" smtClean="0"/>
              <a:t> to full prospectus</a:t>
            </a:r>
          </a:p>
          <a:p>
            <a:pPr lvl="2"/>
            <a:r>
              <a:rPr lang="nl-NL" dirty="0" smtClean="0"/>
              <a:t>&gt;</a:t>
            </a:r>
            <a:r>
              <a:rPr lang="nl-NL" dirty="0" err="1" smtClean="0"/>
              <a:t>summary</a:t>
            </a:r>
            <a:r>
              <a:rPr lang="nl-NL" dirty="0" smtClean="0"/>
              <a:t> prospectus </a:t>
            </a:r>
            <a:r>
              <a:rPr lang="nl-NL" dirty="0" err="1" smtClean="0"/>
              <a:t>cannot</a:t>
            </a:r>
            <a:r>
              <a:rPr lang="nl-NL" dirty="0" smtClean="0"/>
              <a:t> in </a:t>
            </a:r>
            <a:r>
              <a:rPr lang="nl-NL" dirty="0" err="1" smtClean="0"/>
              <a:t>itselfbe</a:t>
            </a:r>
            <a:r>
              <a:rPr lang="nl-NL" dirty="0" smtClean="0"/>
              <a:t> basis </a:t>
            </a:r>
            <a:r>
              <a:rPr lang="nl-NL" dirty="0" err="1" smtClean="0"/>
              <a:t>forcivilliability</a:t>
            </a:r>
            <a:r>
              <a:rPr lang="nl-NL" dirty="0" smtClean="0"/>
              <a:t> of </a:t>
            </a:r>
            <a:r>
              <a:rPr lang="nl-NL" dirty="0" err="1" smtClean="0"/>
              <a:t>issuer</a:t>
            </a:r>
            <a:endParaRPr lang="nl-NL" dirty="0" smtClean="0"/>
          </a:p>
          <a:p>
            <a:pPr lvl="2"/>
            <a:r>
              <a:rPr lang="nl-NL" dirty="0" smtClean="0"/>
              <a:t>Approach is consistent </a:t>
            </a:r>
            <a:r>
              <a:rPr lang="nl-NL" dirty="0" smtClean="0"/>
              <a:t>with Efficient CapitalMarket </a:t>
            </a:r>
            <a:r>
              <a:rPr lang="nl-NL" dirty="0" smtClean="0"/>
              <a:t>Hypothesis</a:t>
            </a:r>
          </a:p>
          <a:p>
            <a:pPr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dirty="0" err="1" smtClean="0"/>
              <a:t>BirzeitUniversity</a:t>
            </a:r>
            <a:r>
              <a:rPr lang="nl-NL" dirty="0" smtClean="0"/>
              <a:t> - </a:t>
            </a:r>
            <a:r>
              <a:rPr lang="nl-NL" dirty="0" err="1" smtClean="0"/>
              <a:t>EuropeanEconomic</a:t>
            </a:r>
            <a:r>
              <a:rPr lang="nl-NL" dirty="0" smtClean="0"/>
              <a:t>&amp; Financial </a:t>
            </a:r>
            <a:r>
              <a:rPr lang="nl-NL" dirty="0" err="1" smtClean="0"/>
              <a:t>Integrationthrough</a:t>
            </a:r>
            <a:r>
              <a:rPr lang="nl-NL" dirty="0" smtClean="0"/>
              <a:t> the </a:t>
            </a:r>
            <a:r>
              <a:rPr lang="nl-NL" dirty="0" err="1" smtClean="0"/>
              <a:t>RegulatoryFramework</a:t>
            </a:r>
            <a:r>
              <a:rPr lang="nl-NL" dirty="0" smtClean="0"/>
              <a:t>: Steering Legal </a:t>
            </a:r>
            <a:r>
              <a:rPr lang="nl-NL" dirty="0" err="1" smtClean="0"/>
              <a:t>Aspects</a:t>
            </a:r>
            <a:r>
              <a:rPr lang="nl-NL" dirty="0" smtClean="0"/>
              <a:t> – 8-9 April 2013</a:t>
            </a:r>
            <a:endParaRPr lang="nl-N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dirty="0" smtClean="0"/>
              <a:t>At “</a:t>
            </a:r>
            <a:r>
              <a:rPr lang="nl-NL" b="1" dirty="0" smtClean="0"/>
              <a:t>distribution</a:t>
            </a:r>
            <a:r>
              <a:rPr lang="nl-NL" dirty="0" smtClean="0"/>
              <a:t>” level</a:t>
            </a:r>
          </a:p>
          <a:p>
            <a:pPr lvl="2"/>
            <a:r>
              <a:rPr lang="nl-NL" dirty="0" smtClean="0"/>
              <a:t>MiFID 2004: “guidance” </a:t>
            </a:r>
            <a:r>
              <a:rPr lang="nl-NL" dirty="0" smtClean="0"/>
              <a:t>by financial institutions</a:t>
            </a:r>
            <a:r>
              <a:rPr lang="nl-NL" dirty="0" smtClean="0"/>
              <a:t>, acting in </a:t>
            </a:r>
            <a:r>
              <a:rPr lang="nl-NL" dirty="0" smtClean="0"/>
              <a:t>between investors </a:t>
            </a:r>
            <a:r>
              <a:rPr lang="nl-NL" dirty="0" smtClean="0"/>
              <a:t>and offerors/issuers of securities</a:t>
            </a:r>
          </a:p>
          <a:p>
            <a:pPr lvl="2"/>
            <a:endParaRPr lang="nl-NL" dirty="0" smtClean="0"/>
          </a:p>
          <a:p>
            <a:pPr lvl="2"/>
            <a:r>
              <a:rPr lang="nl-NL" dirty="0" smtClean="0"/>
              <a:t>No obligation to advise the client, BUT ifadvice: </a:t>
            </a:r>
            <a:r>
              <a:rPr lang="nl-NL" dirty="0" smtClean="0"/>
              <a:t>should be suitable </a:t>
            </a:r>
            <a:r>
              <a:rPr lang="nl-NL" dirty="0" smtClean="0"/>
              <a:t>(</a:t>
            </a:r>
            <a:r>
              <a:rPr lang="nl-NL" dirty="0" smtClean="0"/>
              <a:t>based on </a:t>
            </a:r>
            <a:r>
              <a:rPr lang="nl-NL" dirty="0" smtClean="0"/>
              <a:t>‘</a:t>
            </a:r>
            <a:r>
              <a:rPr lang="nl-NL" dirty="0" smtClean="0"/>
              <a:t>know your client</a:t>
            </a:r>
            <a:r>
              <a:rPr lang="nl-NL" dirty="0" smtClean="0"/>
              <a:t>’ exercise)</a:t>
            </a:r>
          </a:p>
          <a:p>
            <a:pPr lvl="2">
              <a:buNone/>
            </a:pPr>
            <a:endParaRPr lang="nl-NL" dirty="0" smtClean="0"/>
          </a:p>
          <a:p>
            <a:pPr lvl="2"/>
            <a:r>
              <a:rPr lang="nl-NL" dirty="0" smtClean="0"/>
              <a:t>Ifno advice </a:t>
            </a:r>
            <a:r>
              <a:rPr lang="nl-NL" dirty="0" smtClean="0"/>
              <a:t>is given:</a:t>
            </a:r>
          </a:p>
          <a:p>
            <a:pPr lvl="4">
              <a:buFontTx/>
              <a:buChar char="-"/>
            </a:pPr>
            <a:r>
              <a:rPr lang="nl-NL" dirty="0" smtClean="0"/>
              <a:t>Obligatino to </a:t>
            </a:r>
            <a:r>
              <a:rPr lang="nl-NL" dirty="0" smtClean="0"/>
              <a:t>informclient </a:t>
            </a:r>
            <a:r>
              <a:rPr lang="nl-NL" i="1" dirty="0" smtClean="0"/>
              <a:t>in general </a:t>
            </a:r>
            <a:r>
              <a:rPr lang="nl-NL" dirty="0" smtClean="0"/>
              <a:t>about risks attached </a:t>
            </a:r>
            <a:r>
              <a:rPr lang="nl-NL" dirty="0" smtClean="0"/>
              <a:t>to </a:t>
            </a:r>
            <a:r>
              <a:rPr lang="nl-NL" dirty="0" smtClean="0"/>
              <a:t>certain categories </a:t>
            </a:r>
            <a:r>
              <a:rPr lang="nl-NL" dirty="0" smtClean="0"/>
              <a:t>of </a:t>
            </a:r>
            <a:r>
              <a:rPr lang="nl-NL" dirty="0" smtClean="0"/>
              <a:t>financial instruments</a:t>
            </a:r>
            <a:endParaRPr lang="nl-NL" dirty="0" smtClean="0"/>
          </a:p>
          <a:p>
            <a:pPr lvl="4">
              <a:buFontTx/>
              <a:buChar char="-"/>
            </a:pPr>
            <a:r>
              <a:rPr lang="nl-NL" dirty="0" smtClean="0"/>
              <a:t>For ‘complex’ </a:t>
            </a:r>
            <a:r>
              <a:rPr lang="nl-NL" dirty="0" smtClean="0"/>
              <a:t>financial instruments</a:t>
            </a:r>
            <a:r>
              <a:rPr lang="nl-NL" dirty="0" smtClean="0"/>
              <a:t>: </a:t>
            </a:r>
            <a:r>
              <a:rPr lang="nl-NL" dirty="0" smtClean="0"/>
              <a:t>possibly obligation </a:t>
            </a:r>
            <a:r>
              <a:rPr lang="nl-NL" dirty="0" smtClean="0"/>
              <a:t>to </a:t>
            </a:r>
            <a:r>
              <a:rPr lang="nl-NL" dirty="0" smtClean="0"/>
              <a:t>warn client for acquisition </a:t>
            </a:r>
            <a:r>
              <a:rPr lang="nl-NL" dirty="0" smtClean="0"/>
              <a:t>of </a:t>
            </a:r>
            <a:r>
              <a:rPr lang="nl-NL" dirty="0" smtClean="0"/>
              <a:t>non-appropriate financial instruments</a:t>
            </a:r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Post-financial</a:t>
            </a:r>
            <a:r>
              <a:rPr lang="nl-NL" dirty="0" smtClean="0"/>
              <a:t> crisis </a:t>
            </a:r>
            <a:r>
              <a:rPr lang="nl-NL" dirty="0" err="1" smtClean="0"/>
              <a:t>regulatoryreforms</a:t>
            </a:r>
            <a:endParaRPr lang="nl-NL" dirty="0" smtClean="0"/>
          </a:p>
          <a:p>
            <a:pPr lvl="1"/>
            <a:r>
              <a:rPr lang="nl-NL" u="sng" dirty="0" smtClean="0"/>
              <a:t>Prospectus regime</a:t>
            </a:r>
            <a:r>
              <a:rPr lang="nl-NL" dirty="0" smtClean="0"/>
              <a:t>:</a:t>
            </a:r>
          </a:p>
          <a:p>
            <a:pPr lvl="2"/>
            <a:r>
              <a:rPr lang="nl-NL" dirty="0" smtClean="0"/>
              <a:t>Move to ‘</a:t>
            </a:r>
            <a:r>
              <a:rPr lang="nl-NL" dirty="0" smtClean="0"/>
              <a:t>Key Information </a:t>
            </a:r>
            <a:r>
              <a:rPr lang="nl-NL" dirty="0" smtClean="0"/>
              <a:t>Document (KID)’: shorter, </a:t>
            </a:r>
            <a:r>
              <a:rPr lang="nl-NL" dirty="0" smtClean="0"/>
              <a:t>strictly regulated information </a:t>
            </a:r>
            <a:r>
              <a:rPr lang="nl-NL" dirty="0" smtClean="0"/>
              <a:t>sheet -&gt;comparability of investments</a:t>
            </a:r>
          </a:p>
          <a:p>
            <a:pPr lvl="2"/>
            <a:r>
              <a:rPr lang="nl-NL" dirty="0" smtClean="0"/>
              <a:t>Idea originated </a:t>
            </a:r>
            <a:r>
              <a:rPr lang="nl-NL" dirty="0" smtClean="0"/>
              <a:t>in field of </a:t>
            </a:r>
            <a:r>
              <a:rPr lang="nl-NL" dirty="0" smtClean="0"/>
              <a:t>collective investment </a:t>
            </a:r>
            <a:r>
              <a:rPr lang="nl-NL" dirty="0" smtClean="0"/>
              <a:t>(UCITS IV)</a:t>
            </a:r>
          </a:p>
          <a:p>
            <a:pPr lvl="2"/>
            <a:r>
              <a:rPr lang="nl-NL" dirty="0" smtClean="0"/>
              <a:t>Draft Regulationon Packaged RetailInvestment Products </a:t>
            </a:r>
            <a:r>
              <a:rPr lang="nl-NL" dirty="0" smtClean="0"/>
              <a:t>(PRIPs)</a:t>
            </a:r>
          </a:p>
          <a:p>
            <a:pPr lvl="3"/>
            <a:r>
              <a:rPr lang="nl-NL" dirty="0" smtClean="0"/>
              <a:t>&gt;willextend KIID to all ‘structured’ </a:t>
            </a:r>
            <a:r>
              <a:rPr lang="nl-NL" dirty="0" smtClean="0"/>
              <a:t>investment products</a:t>
            </a:r>
            <a:r>
              <a:rPr lang="nl-NL" dirty="0" smtClean="0"/>
              <a:t>, irrespective of </a:t>
            </a:r>
            <a:r>
              <a:rPr lang="nl-NL" dirty="0" smtClean="0"/>
              <a:t>their legalform </a:t>
            </a:r>
            <a:r>
              <a:rPr lang="nl-NL" dirty="0" smtClean="0"/>
              <a:t>(securities, insurance, </a:t>
            </a:r>
            <a:r>
              <a:rPr lang="nl-NL" dirty="0" smtClean="0"/>
              <a:t>structured deposits</a:t>
            </a:r>
            <a:r>
              <a:rPr lang="nl-NL" dirty="0" smtClean="0"/>
              <a:t>)</a:t>
            </a:r>
          </a:p>
          <a:p>
            <a:pPr lvl="3"/>
            <a:r>
              <a:rPr lang="nl-NL" dirty="0" smtClean="0"/>
              <a:t>&gt;</a:t>
            </a:r>
            <a:r>
              <a:rPr lang="nl-NL" dirty="0" smtClean="0"/>
              <a:t>less regulatory </a:t>
            </a:r>
            <a:r>
              <a:rPr lang="nl-NL" dirty="0" smtClean="0"/>
              <a:t>arbitrage in choice of </a:t>
            </a:r>
            <a:r>
              <a:rPr lang="nl-NL" dirty="0" smtClean="0"/>
              <a:t>legal form</a:t>
            </a:r>
            <a:endParaRPr lang="nl-NL" dirty="0" smtClean="0"/>
          </a:p>
          <a:p>
            <a:pPr lvl="3"/>
            <a:r>
              <a:rPr lang="nl-NL" dirty="0" smtClean="0"/>
              <a:t>&gt;</a:t>
            </a:r>
            <a:r>
              <a:rPr lang="nl-NL" dirty="0" smtClean="0"/>
              <a:t>Civil liability can also follow from misleading/incomplete </a:t>
            </a:r>
            <a:r>
              <a:rPr lang="nl-NL" dirty="0" smtClean="0"/>
              <a:t>character of KIID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nl-NL" dirty="0" smtClean="0"/>
              <a:t>At level of “</a:t>
            </a:r>
            <a:r>
              <a:rPr lang="nl-NL" b="1" dirty="0" smtClean="0"/>
              <a:t>distribution</a:t>
            </a:r>
            <a:r>
              <a:rPr lang="nl-NL" dirty="0" smtClean="0"/>
              <a:t>’</a:t>
            </a:r>
          </a:p>
          <a:p>
            <a:pPr lvl="1"/>
            <a:endParaRPr lang="nl-NL" dirty="0" smtClean="0"/>
          </a:p>
          <a:p>
            <a:pPr lvl="2"/>
            <a:r>
              <a:rPr lang="nl-NL" dirty="0" smtClean="0"/>
              <a:t>Fragmented approach</a:t>
            </a:r>
            <a:r>
              <a:rPr lang="nl-NL" dirty="0" smtClean="0"/>
              <a:t>:</a:t>
            </a:r>
          </a:p>
          <a:p>
            <a:pPr lvl="3"/>
            <a:r>
              <a:rPr lang="nl-NL" dirty="0" smtClean="0"/>
              <a:t>National </a:t>
            </a:r>
            <a:r>
              <a:rPr lang="nl-NL" dirty="0" err="1" smtClean="0"/>
              <a:t>initiatives</a:t>
            </a:r>
            <a:r>
              <a:rPr lang="nl-NL" dirty="0" smtClean="0"/>
              <a:t> (eg UK, </a:t>
            </a:r>
            <a:r>
              <a:rPr lang="nl-NL" dirty="0" err="1" smtClean="0"/>
              <a:t>Belgium</a:t>
            </a:r>
            <a:r>
              <a:rPr lang="nl-NL" dirty="0" smtClean="0"/>
              <a:t>, NL)</a:t>
            </a:r>
          </a:p>
          <a:p>
            <a:pPr lvl="3"/>
            <a:r>
              <a:rPr lang="nl-NL" dirty="0" smtClean="0"/>
              <a:t>Reform </a:t>
            </a:r>
            <a:r>
              <a:rPr lang="nl-NL" dirty="0" err="1" smtClean="0"/>
              <a:t>proposals</a:t>
            </a:r>
            <a:r>
              <a:rPr lang="nl-NL" dirty="0" smtClean="0"/>
              <a:t> at EU level (</a:t>
            </a:r>
            <a:r>
              <a:rPr lang="nl-NL" dirty="0" err="1" smtClean="0"/>
              <a:t>MiFID</a:t>
            </a:r>
            <a:r>
              <a:rPr lang="nl-NL" dirty="0" smtClean="0"/>
              <a:t> II, </a:t>
            </a:r>
            <a:r>
              <a:rPr lang="nl-NL" dirty="0" err="1" smtClean="0"/>
              <a:t>MiFIR</a:t>
            </a:r>
            <a:r>
              <a:rPr lang="nl-NL" dirty="0" smtClean="0"/>
              <a:t>)</a:t>
            </a:r>
          </a:p>
          <a:p>
            <a:pPr lvl="3"/>
            <a:endParaRPr lang="nl-NL" dirty="0" smtClean="0"/>
          </a:p>
          <a:p>
            <a:pPr lvl="2"/>
            <a:r>
              <a:rPr lang="nl-NL" dirty="0" smtClean="0"/>
              <a:t>EU: </a:t>
            </a:r>
            <a:r>
              <a:rPr lang="nl-NL" dirty="0" smtClean="0"/>
              <a:t>Stricterd efinition </a:t>
            </a:r>
            <a:r>
              <a:rPr lang="nl-NL" dirty="0" smtClean="0"/>
              <a:t>of ‘non-complex financial instrument</a:t>
            </a:r>
          </a:p>
          <a:p>
            <a:pPr lvl="2"/>
            <a:endParaRPr lang="nl-NL" dirty="0" smtClean="0"/>
          </a:p>
          <a:p>
            <a:pPr lvl="2"/>
            <a:r>
              <a:rPr lang="nl-NL" dirty="0" smtClean="0"/>
              <a:t>EU: </a:t>
            </a:r>
            <a:r>
              <a:rPr lang="nl-NL" dirty="0" smtClean="0"/>
              <a:t>Possibility for financial </a:t>
            </a:r>
            <a:r>
              <a:rPr lang="nl-NL" dirty="0" smtClean="0"/>
              <a:t>supervisor to </a:t>
            </a:r>
            <a:r>
              <a:rPr lang="nl-NL" dirty="0" smtClean="0"/>
              <a:t>impose </a:t>
            </a:r>
            <a:r>
              <a:rPr lang="nl-NL" b="1" u="sng" dirty="0" smtClean="0"/>
              <a:t>product </a:t>
            </a:r>
            <a:r>
              <a:rPr lang="nl-NL" b="1" u="sng" dirty="0" smtClean="0"/>
              <a:t>ban</a:t>
            </a:r>
            <a:endParaRPr lang="nl-NL" u="sng" dirty="0" smtClean="0"/>
          </a:p>
          <a:p>
            <a:pPr lvl="3"/>
            <a:r>
              <a:rPr lang="nl-NL" u="sng" dirty="0" err="1" smtClean="0"/>
              <a:t>Leads</a:t>
            </a:r>
            <a:r>
              <a:rPr lang="nl-NL" u="sng" dirty="0" smtClean="0"/>
              <a:t> to </a:t>
            </a:r>
            <a:r>
              <a:rPr lang="nl-NL" i="1" u="sng" dirty="0" smtClean="0"/>
              <a:t>ex ante</a:t>
            </a:r>
            <a:r>
              <a:rPr lang="nl-NL" u="sng" dirty="0" err="1" smtClean="0"/>
              <a:t>prohibition</a:t>
            </a:r>
            <a:r>
              <a:rPr lang="nl-NL" u="sng" dirty="0" smtClean="0"/>
              <a:t> to offer </a:t>
            </a:r>
            <a:r>
              <a:rPr lang="nl-NL" u="sng" dirty="0" err="1" smtClean="0"/>
              <a:t>certainfinancialproducts</a:t>
            </a:r>
            <a:endParaRPr lang="nl-NL" u="sng" dirty="0" smtClean="0"/>
          </a:p>
          <a:p>
            <a:pPr lvl="3"/>
            <a:r>
              <a:rPr lang="nl-NL" u="sng" dirty="0" err="1" smtClean="0"/>
              <a:t>Eitherby</a:t>
            </a:r>
            <a:r>
              <a:rPr lang="nl-NL" u="sng" dirty="0" smtClean="0"/>
              <a:t> ESMA at </a:t>
            </a:r>
            <a:r>
              <a:rPr lang="nl-NL" u="sng" dirty="0" err="1" smtClean="0"/>
              <a:t>European</a:t>
            </a:r>
            <a:r>
              <a:rPr lang="nl-NL" u="sng" dirty="0" smtClean="0"/>
              <a:t> level, </a:t>
            </a:r>
            <a:r>
              <a:rPr lang="nl-NL" u="sng" dirty="0" err="1" smtClean="0"/>
              <a:t>orbynational</a:t>
            </a:r>
            <a:r>
              <a:rPr lang="nl-NL" u="sng" dirty="0" smtClean="0"/>
              <a:t> supervisor </a:t>
            </a:r>
          </a:p>
          <a:p>
            <a:pPr lvl="3"/>
            <a:endParaRPr lang="nl-NL" u="sng" dirty="0" smtClean="0"/>
          </a:p>
          <a:p>
            <a:pPr lvl="3"/>
            <a:endParaRPr lang="nl-NL" dirty="0" smtClean="0"/>
          </a:p>
          <a:p>
            <a:pPr lvl="2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nl-NL" u="sng" dirty="0" smtClean="0"/>
              <a:t>Criteria </a:t>
            </a:r>
            <a:r>
              <a:rPr lang="nl-NL" u="sng" dirty="0" err="1" smtClean="0"/>
              <a:t>forimposing</a:t>
            </a:r>
            <a:r>
              <a:rPr lang="nl-NL" u="sng" dirty="0" smtClean="0"/>
              <a:t> a product ban ?</a:t>
            </a:r>
          </a:p>
          <a:p>
            <a:pPr lvl="3"/>
            <a:r>
              <a:rPr lang="nl-NL" u="sng" dirty="0" err="1" smtClean="0"/>
              <a:t>Originates</a:t>
            </a:r>
            <a:r>
              <a:rPr lang="nl-NL" u="sng" dirty="0" smtClean="0"/>
              <a:t> in </a:t>
            </a:r>
            <a:r>
              <a:rPr lang="nl-NL" u="sng" dirty="0" err="1" smtClean="0"/>
              <a:t>Art.</a:t>
            </a:r>
            <a:r>
              <a:rPr lang="nl-NL" u="sng" dirty="0" smtClean="0"/>
              <a:t> 9 ESMA-Regulation -&gt;possibility to </a:t>
            </a:r>
            <a:r>
              <a:rPr lang="nl-NL" u="sng" dirty="0" smtClean="0"/>
              <a:t>temporarily prohiitcertainf inancial activities</a:t>
            </a:r>
            <a:r>
              <a:rPr lang="nl-NL" u="sng" dirty="0" smtClean="0"/>
              <a:t>, </a:t>
            </a:r>
            <a:r>
              <a:rPr lang="nl-NL" u="sng" dirty="0" smtClean="0"/>
              <a:t>if threat </a:t>
            </a:r>
            <a:r>
              <a:rPr lang="nl-NL" u="sng" dirty="0" smtClean="0"/>
              <a:t>to </a:t>
            </a:r>
            <a:r>
              <a:rPr lang="nl-NL" u="sng" dirty="0" smtClean="0"/>
              <a:t>orderly functioning </a:t>
            </a:r>
            <a:r>
              <a:rPr lang="nl-NL" u="sng" dirty="0" smtClean="0"/>
              <a:t>of markets, </a:t>
            </a:r>
            <a:r>
              <a:rPr lang="nl-NL" u="sng" dirty="0" smtClean="0"/>
              <a:t>financial stability or emergency</a:t>
            </a:r>
            <a:endParaRPr lang="nl-NL" u="sng" dirty="0" smtClean="0"/>
          </a:p>
          <a:p>
            <a:pPr lvl="3"/>
            <a:endParaRPr lang="nl-NL" u="sng" dirty="0" smtClean="0"/>
          </a:p>
          <a:p>
            <a:pPr lvl="3"/>
            <a:r>
              <a:rPr lang="nl-NL" u="sng" dirty="0" smtClean="0"/>
              <a:t>Article 31 </a:t>
            </a:r>
            <a:r>
              <a:rPr lang="nl-NL" u="sng" dirty="0" smtClean="0"/>
              <a:t>MiFI Rproposal</a:t>
            </a:r>
            <a:r>
              <a:rPr lang="nl-NL" u="sng" dirty="0" smtClean="0"/>
              <a:t>: product ban by ESMA </a:t>
            </a:r>
            <a:r>
              <a:rPr lang="nl-NL" u="sng" dirty="0" smtClean="0"/>
              <a:t>also possibile </a:t>
            </a:r>
            <a:r>
              <a:rPr lang="nl-NL" u="sng" dirty="0" smtClean="0"/>
              <a:t>in case of </a:t>
            </a:r>
            <a:r>
              <a:rPr lang="nl-NL" u="sng" dirty="0" smtClean="0"/>
              <a:t>threat for investor protection</a:t>
            </a:r>
            <a:endParaRPr lang="nl-NL" u="sng" dirty="0" smtClean="0"/>
          </a:p>
          <a:p>
            <a:pPr lvl="3"/>
            <a:endParaRPr lang="nl-NL" u="sng" dirty="0" smtClean="0"/>
          </a:p>
          <a:p>
            <a:pPr lvl="3"/>
            <a:r>
              <a:rPr lang="nl-NL" u="sng" dirty="0" err="1" smtClean="0"/>
              <a:t>Art.</a:t>
            </a:r>
            <a:r>
              <a:rPr lang="nl-NL" u="sng" dirty="0" smtClean="0"/>
              <a:t> 32 MiFIR: product ban </a:t>
            </a:r>
            <a:r>
              <a:rPr lang="nl-NL" u="sng" dirty="0" smtClean="0"/>
              <a:t>by national </a:t>
            </a:r>
            <a:r>
              <a:rPr lang="nl-NL" u="sng" dirty="0" smtClean="0"/>
              <a:t>supervisor (also in case of serious concerns </a:t>
            </a:r>
            <a:r>
              <a:rPr lang="nl-NL" u="sng" dirty="0" smtClean="0"/>
              <a:t>for investor protection</a:t>
            </a:r>
            <a:r>
              <a:rPr lang="nl-NL" u="sng" dirty="0" smtClean="0"/>
              <a:t>)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Conclusion</a:t>
            </a:r>
            <a:r>
              <a:rPr lang="nl-NL" dirty="0" smtClean="0"/>
              <a:t>: </a:t>
            </a:r>
            <a:r>
              <a:rPr lang="nl-NL" dirty="0" err="1" smtClean="0"/>
              <a:t>paradigm</a:t>
            </a:r>
            <a:r>
              <a:rPr lang="nl-NL" dirty="0" smtClean="0"/>
              <a:t> shift 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Persistence of the </a:t>
            </a:r>
            <a:r>
              <a:rPr lang="nl-NL" dirty="0" smtClean="0"/>
              <a:t>information paradigm </a:t>
            </a:r>
            <a:r>
              <a:rPr lang="nl-NL" dirty="0" smtClean="0"/>
              <a:t>…</a:t>
            </a:r>
          </a:p>
          <a:p>
            <a:pPr lvl="1"/>
            <a:r>
              <a:rPr lang="nl-NL" dirty="0" smtClean="0"/>
              <a:t>Investor is stillsupposed to take a </a:t>
            </a:r>
            <a:r>
              <a:rPr lang="nl-NL" dirty="0" smtClean="0"/>
              <a:t>well informed investment decision</a:t>
            </a:r>
            <a:endParaRPr lang="nl-NL" dirty="0" smtClean="0"/>
          </a:p>
          <a:p>
            <a:pPr lvl="1"/>
            <a:r>
              <a:rPr lang="nl-NL" dirty="0" smtClean="0"/>
              <a:t>Financial intermediaries are </a:t>
            </a:r>
            <a:r>
              <a:rPr lang="nl-NL" dirty="0" smtClean="0"/>
              <a:t>still not under anobligation </a:t>
            </a:r>
            <a:r>
              <a:rPr lang="nl-NL" dirty="0" smtClean="0"/>
              <a:t>to </a:t>
            </a:r>
            <a:r>
              <a:rPr lang="nl-NL" dirty="0" smtClean="0"/>
              <a:t>advisetheir clients</a:t>
            </a:r>
            <a:endParaRPr lang="nl-NL" dirty="0" smtClean="0"/>
          </a:p>
          <a:p>
            <a:pPr lvl="1">
              <a:buNone/>
            </a:pPr>
            <a:endParaRPr lang="nl-NL" dirty="0" smtClean="0"/>
          </a:p>
          <a:p>
            <a:r>
              <a:rPr lang="nl-NL" dirty="0" smtClean="0"/>
              <a:t>… </a:t>
            </a:r>
            <a:r>
              <a:rPr lang="nl-NL" dirty="0" smtClean="0"/>
              <a:t>but apparent paradigm </a:t>
            </a:r>
            <a:r>
              <a:rPr lang="nl-NL" dirty="0" smtClean="0"/>
              <a:t>shift</a:t>
            </a:r>
          </a:p>
          <a:p>
            <a:pPr lvl="1"/>
            <a:r>
              <a:rPr lang="nl-NL" dirty="0" smtClean="0"/>
              <a:t>Product ban </a:t>
            </a:r>
            <a:r>
              <a:rPr lang="nl-NL" dirty="0" err="1" smtClean="0"/>
              <a:t>illustrates</a:t>
            </a:r>
            <a:r>
              <a:rPr lang="nl-NL" dirty="0" smtClean="0"/>
              <a:t> more “</a:t>
            </a:r>
            <a:r>
              <a:rPr lang="nl-NL" dirty="0" err="1" smtClean="0"/>
              <a:t>intrusive</a:t>
            </a:r>
            <a:r>
              <a:rPr lang="nl-NL" dirty="0" smtClean="0"/>
              <a:t>” </a:t>
            </a:r>
            <a:r>
              <a:rPr lang="nl-NL" dirty="0" err="1" smtClean="0"/>
              <a:t>role</a:t>
            </a:r>
            <a:r>
              <a:rPr lang="nl-NL" dirty="0" smtClean="0"/>
              <a:t> of </a:t>
            </a:r>
            <a:r>
              <a:rPr lang="nl-NL" dirty="0" err="1" smtClean="0"/>
              <a:t>financial</a:t>
            </a:r>
            <a:r>
              <a:rPr lang="nl-NL" dirty="0" smtClean="0"/>
              <a:t> supervisor in </a:t>
            </a:r>
            <a:r>
              <a:rPr lang="nl-NL" dirty="0" err="1" smtClean="0"/>
              <a:t>financial</a:t>
            </a:r>
            <a:r>
              <a:rPr lang="nl-NL" dirty="0" smtClean="0"/>
              <a:t> product design and distribution</a:t>
            </a:r>
          </a:p>
          <a:p>
            <a:pPr lvl="1"/>
            <a:r>
              <a:rPr lang="nl-NL" dirty="0" smtClean="0"/>
              <a:t>MiFIR: complexity’ of financialproducts (ie capacity of investors to understand the risks) stillprevails</a:t>
            </a:r>
          </a:p>
          <a:p>
            <a:pPr lvl="1"/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2614</TotalTime>
  <Words>757</Words>
  <Application>Microsoft Macintosh PowerPoint</Application>
  <PresentationFormat>On-screen Show (4:3)</PresentationFormat>
  <Paragraphs>88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Investor protection in the post-financial crisis era Towards a new paradigm ? </vt:lpstr>
      <vt:lpstr>Investorprotection and the financial crisis</vt:lpstr>
      <vt:lpstr>Slide 3</vt:lpstr>
      <vt:lpstr>Slide 4</vt:lpstr>
      <vt:lpstr>Slide 5</vt:lpstr>
      <vt:lpstr>Slide 6</vt:lpstr>
      <vt:lpstr>Slide 7</vt:lpstr>
      <vt:lpstr>Slide 8</vt:lpstr>
      <vt:lpstr>Conclusion: paradigm shift 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PowerPoint-presentatie</dc:title>
  <dc:creator>Ann Van Driessche</dc:creator>
  <cp:keywords/>
  <cp:lastModifiedBy>mdodeen</cp:lastModifiedBy>
  <cp:revision>148</cp:revision>
  <cp:lastPrinted>2006-11-14T08:44:01Z</cp:lastPrinted>
  <dcterms:created xsi:type="dcterms:W3CDTF">2013-04-07T20:19:15Z</dcterms:created>
  <dcterms:modified xsi:type="dcterms:W3CDTF">2013-04-20T12:26:57Z</dcterms:modified>
</cp:coreProperties>
</file>