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5" r:id="rId11"/>
    <p:sldId id="294" r:id="rId12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28" charset="0"/>
        <a:ea typeface="ＭＳ Ｐゴシック" pitchFamily="2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EAEAE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186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-105" charset="0"/>
                <a:ea typeface="ＭＳ Ｐゴシック" pitchFamily="-105" charset="-128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1750E8E-D55B-4B98-AFA5-4B71534B8304}" type="slidenum">
              <a:rPr lang="nl-NL"/>
              <a:pPr/>
              <a:t>‹#›</a:t>
            </a:fld>
            <a:endParaRPr lang="nl-NL"/>
          </a:p>
        </p:txBody>
      </p:sp>
      <p:pic>
        <p:nvPicPr>
          <p:cNvPr id="13316" name="Picture 6" descr="UG_Logolabel_PP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8229600"/>
            <a:ext cx="1828800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-105" charset="0"/>
                <a:ea typeface="ＭＳ Ｐゴシック" pitchFamily="-105" charset="-128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4339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AF1ECB7-1755-47BE-BD1B-80E1F719B1C5}" type="slidenum">
              <a:rPr lang="nl-NL"/>
              <a:pPr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ＭＳ Ｐゴシック" pitchFamily="-10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AB2D18-400D-4A98-A2B9-1968ED2646BB}" type="slidenum">
              <a:rPr lang="nl-NL"/>
              <a:pPr/>
              <a:t>1</a:t>
            </a:fld>
            <a:endParaRPr lang="nl-NL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pitchFamily="28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1447800" y="6172200"/>
            <a:ext cx="7315200" cy="0"/>
          </a:xfrm>
          <a:prstGeom prst="line">
            <a:avLst/>
          </a:prstGeom>
          <a:noFill/>
          <a:ln w="19050">
            <a:solidFill>
              <a:srgbClr val="0A1E6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pitchFamily="-105" charset="0"/>
              <a:ea typeface="+mn-ea"/>
            </a:endParaRPr>
          </a:p>
        </p:txBody>
      </p:sp>
      <p:pic>
        <p:nvPicPr>
          <p:cNvPr id="5" name="Picture 12" descr="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688" y="333375"/>
            <a:ext cx="8658225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286000"/>
            <a:ext cx="7315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315200" cy="22098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Click to edit Master subtitle style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CDF3098A-ECC1-44C5-B8DB-DB243382C41E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b="0"/>
            </a:lvl1pPr>
          </a:lstStyle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itchFamily="-105" charset="-128"/>
              </a:defRPr>
            </a:lvl1pPr>
          </a:lstStyle>
          <a:p>
            <a:pPr>
              <a:defRPr/>
            </a:pPr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C3EDEA53-90EC-4AA9-8057-9457EDD3E290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1524000"/>
            <a:ext cx="1828800" cy="4495800"/>
          </a:xfrm>
        </p:spPr>
        <p:txBody>
          <a:bodyPr vert="eaVert"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7800" y="1524000"/>
            <a:ext cx="5334000" cy="4495800"/>
          </a:xfrm>
        </p:spPr>
        <p:txBody>
          <a:bodyPr vert="eaVert"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itchFamily="-105" charset="-128"/>
              </a:defRPr>
            </a:lvl1pPr>
          </a:lstStyle>
          <a:p>
            <a:pPr>
              <a:defRPr/>
            </a:pPr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912C5061-3276-43EA-9511-E329B1CC6044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447800"/>
            <a:ext cx="7315200" cy="684000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latin typeface="Times"/>
                <a:cs typeface="Times"/>
              </a:defRPr>
            </a:lvl1pPr>
          </a:lstStyle>
          <a:p>
            <a:r>
              <a:rPr lang="nl-BE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214554"/>
            <a:ext cx="7315200" cy="4033846"/>
          </a:xfrm>
        </p:spPr>
        <p:txBody>
          <a:bodyPr/>
          <a:lstStyle>
            <a:lvl1pPr>
              <a:defRPr>
                <a:latin typeface="Times"/>
                <a:cs typeface="Times"/>
              </a:defRPr>
            </a:lvl1pPr>
            <a:lvl2pPr>
              <a:defRPr>
                <a:latin typeface="Times"/>
                <a:cs typeface="Times"/>
              </a:defRPr>
            </a:lvl2pPr>
            <a:lvl3pPr>
              <a:defRPr>
                <a:latin typeface="Times"/>
                <a:cs typeface="Times"/>
              </a:defRPr>
            </a:lvl3pPr>
            <a:lvl4pPr>
              <a:defRPr>
                <a:latin typeface="Times"/>
                <a:cs typeface="Times"/>
              </a:defRPr>
            </a:lvl4pPr>
            <a:lvl5pPr>
              <a:defRPr>
                <a:latin typeface="Times"/>
                <a:cs typeface="Times"/>
              </a:defRPr>
            </a:lvl5pPr>
          </a:lstStyle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F2A1D925-8DA6-43F4-B063-FC4C4944E1C0}" type="slidenum">
              <a:rPr lang="nl-NL"/>
              <a:pPr/>
              <a:t>‹#›</a:t>
            </a:fld>
            <a:endParaRPr lang="nl-NL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47800" y="6324600"/>
            <a:ext cx="457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Times"/>
                <a:cs typeface="Times"/>
              </a:defRPr>
            </a:lvl1pPr>
          </a:lstStyle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itchFamily="-105" charset="-128"/>
              </a:defRPr>
            </a:lvl1pPr>
          </a:lstStyle>
          <a:p>
            <a:pPr>
              <a:defRPr/>
            </a:pPr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0B528913-C4E9-4361-9C48-E323093CB17E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800" y="2819400"/>
            <a:ext cx="3581400" cy="320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2819400"/>
            <a:ext cx="3581400" cy="320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8DE03C42-CC63-4BBF-AB61-A0A103378C2A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0C4C0978-C867-41B3-BA63-5BEC602490A1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924F15A8-1520-4394-98D2-E0A3018EC9C3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itchFamily="-105" charset="-128"/>
              </a:defRPr>
            </a:lvl1pPr>
          </a:lstStyle>
          <a:p>
            <a:pPr>
              <a:defRPr/>
            </a:pPr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6BCF117E-3B1A-4E8D-B7D1-82E97DBCB46C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itchFamily="-105" charset="-128"/>
              </a:defRPr>
            </a:lvl1pPr>
          </a:lstStyle>
          <a:p>
            <a:pPr>
              <a:defRPr/>
            </a:pPr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6E90C3C3-2D67-44F3-BF9D-8F7E75795D8A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itchFamily="-105" charset="-128"/>
              </a:defRPr>
            </a:lvl1pPr>
          </a:lstStyle>
          <a:p>
            <a:pPr>
              <a:defRPr/>
            </a:pPr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pag. </a:t>
            </a:r>
            <a:fld id="{5D77D7A4-4DC5-47AC-B4DE-E833FFB35E12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1447800"/>
            <a:ext cx="7315200" cy="6096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2133600"/>
            <a:ext cx="7315200" cy="41148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47800" y="6324600"/>
            <a:ext cx="457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209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r>
              <a:rPr lang="nl-NL" dirty="0" err="1" smtClean="0"/>
              <a:t>p.</a:t>
            </a:r>
            <a:fld id="{6F3F4ECA-7C31-4CE4-A6BB-D5C7C65CA48C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1447800" y="6324600"/>
            <a:ext cx="7315200" cy="0"/>
          </a:xfrm>
          <a:prstGeom prst="line">
            <a:avLst/>
          </a:prstGeom>
          <a:noFill/>
          <a:ln w="19050">
            <a:solidFill>
              <a:srgbClr val="0A1E6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pitchFamily="-105" charset="0"/>
              <a:ea typeface="+mn-ea"/>
            </a:endParaRPr>
          </a:p>
        </p:txBody>
      </p:sp>
      <p:pic>
        <p:nvPicPr>
          <p:cNvPr id="1031" name="Picture 13" descr="re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3688" y="333375"/>
            <a:ext cx="8658225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228600" y="5562600"/>
            <a:ext cx="9223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2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ＭＳ Ｐゴシック" pitchFamily="-105" charset="-128"/>
          <a:cs typeface="ＭＳ Ｐゴシック" pitchFamily="-10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itchFamily="-105" charset="0"/>
          <a:ea typeface="ＭＳ Ｐゴシック" pitchFamily="-105" charset="-128"/>
          <a:cs typeface="ＭＳ Ｐゴシック" pitchFamily="-10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itchFamily="-105" charset="0"/>
          <a:ea typeface="ＭＳ Ｐゴシック" pitchFamily="-105" charset="-128"/>
          <a:cs typeface="ＭＳ Ｐゴシック" pitchFamily="-10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itchFamily="-105" charset="0"/>
          <a:ea typeface="ＭＳ Ｐゴシック" pitchFamily="-105" charset="-128"/>
          <a:cs typeface="ＭＳ Ｐゴシック" pitchFamily="-10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itchFamily="-105" charset="0"/>
          <a:ea typeface="ＭＳ Ｐゴシック" pitchFamily="-105" charset="-128"/>
          <a:cs typeface="ＭＳ Ｐゴシック" pitchFamily="-10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-10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-10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-10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accent2"/>
          </a:solidFill>
          <a:latin typeface="+mn-lt"/>
          <a:ea typeface="ＭＳ Ｐゴシック" pitchFamily="-105" charset="-128"/>
          <a:cs typeface="ＭＳ Ｐゴシック" pitchFamily="-105" charset="-128"/>
        </a:defRPr>
      </a:lvl1pPr>
      <a:lvl2pPr marL="190500" indent="193675" algn="l" rtl="0" eaLnBrk="0" fontAlgn="base" hangingPunct="0">
        <a:spcBef>
          <a:spcPct val="20000"/>
        </a:spcBef>
        <a:spcAft>
          <a:spcPct val="0"/>
        </a:spcAft>
        <a:buFont typeface="Wingdings" pitchFamily="28" charset="2"/>
        <a:buChar char="§"/>
        <a:defRPr sz="2000">
          <a:solidFill>
            <a:srgbClr val="5F5F5F"/>
          </a:solidFill>
          <a:latin typeface="+mn-lt"/>
          <a:ea typeface="ＭＳ Ｐゴシック" pitchFamily="-105" charset="-128"/>
        </a:defRPr>
      </a:lvl2pPr>
      <a:lvl3pPr marL="574675" indent="192088" algn="l" rtl="0" eaLnBrk="0" fontAlgn="base" hangingPunct="0">
        <a:spcBef>
          <a:spcPct val="20000"/>
        </a:spcBef>
        <a:spcAft>
          <a:spcPct val="0"/>
        </a:spcAft>
        <a:buFont typeface="Times" pitchFamily="28" charset="0"/>
        <a:buChar char="•"/>
        <a:defRPr>
          <a:solidFill>
            <a:srgbClr val="5F5F5F"/>
          </a:solidFill>
          <a:latin typeface="+mn-lt"/>
          <a:ea typeface="ＭＳ Ｐゴシック" pitchFamily="-10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5F5F5F"/>
          </a:solidFill>
          <a:latin typeface="+mn-lt"/>
          <a:ea typeface="ＭＳ Ｐゴシック" pitchFamily="-10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5F5F5F"/>
          </a:solidFill>
          <a:latin typeface="+mn-lt"/>
          <a:ea typeface="ＭＳ Ｐゴシック" pitchFamily="-10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5F5F5F"/>
          </a:solidFill>
          <a:latin typeface="+mn-lt"/>
          <a:ea typeface="ＭＳ Ｐゴシック" pitchFamily="-10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5F5F5F"/>
          </a:solidFill>
          <a:latin typeface="+mn-lt"/>
          <a:ea typeface="ＭＳ Ｐゴシック" pitchFamily="-10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5F5F5F"/>
          </a:solidFill>
          <a:latin typeface="+mn-lt"/>
          <a:ea typeface="ＭＳ Ｐゴシック" pitchFamily="-10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5F5F5F"/>
          </a:solidFill>
          <a:latin typeface="+mn-lt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r>
              <a:rPr lang="nl-NL" dirty="0" err="1"/>
              <a:t>pag.</a:t>
            </a:r>
            <a:fld id="{ADB196EE-8B3E-43D0-A3B0-B8302921A166}" type="slidenum">
              <a:rPr lang="nl-NL"/>
              <a:pPr/>
              <a:t>1</a:t>
            </a:fld>
            <a:endParaRPr lang="nl-NL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524000"/>
            <a:ext cx="7315200" cy="21336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ea typeface="ＭＳ Ｐゴシック" pitchFamily="28" charset="-128"/>
              </a:rPr>
              <a:t>Towards a EU Banking Union</a:t>
            </a:r>
            <a:br>
              <a:rPr lang="en-US" sz="2800" dirty="0" smtClean="0">
                <a:ea typeface="ＭＳ Ｐゴシック" pitchFamily="28" charset="-128"/>
              </a:rPr>
            </a:br>
            <a:endParaRPr lang="en-US" sz="2000" dirty="0" smtClean="0">
              <a:ea typeface="ＭＳ Ｐゴシック" pitchFamily="28" charset="-128"/>
            </a:endParaRPr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3810000"/>
            <a:ext cx="7315200" cy="2438400"/>
          </a:xfrm>
          <a:noFill/>
        </p:spPr>
        <p:txBody>
          <a:bodyPr/>
          <a:lstStyle/>
          <a:p>
            <a:pPr marL="0" indent="0" algn="ctr" eaLnBrk="1" hangingPunct="1">
              <a:spcBef>
                <a:spcPct val="60000"/>
              </a:spcBef>
              <a:buFontTx/>
              <a:buNone/>
            </a:pPr>
            <a:r>
              <a:rPr lang="en-US" dirty="0" smtClean="0">
                <a:solidFill>
                  <a:schemeClr val="tx1"/>
                </a:solidFill>
                <a:ea typeface="ＭＳ Ｐゴシック" pitchFamily="28" charset="-128"/>
              </a:rPr>
              <a:t>Michel TISON</a:t>
            </a:r>
          </a:p>
          <a:p>
            <a:pPr marL="0" indent="0" algn="ctr" eaLnBrk="1" hangingPunct="1">
              <a:spcBef>
                <a:spcPct val="60000"/>
              </a:spcBef>
              <a:buFontTx/>
              <a:buNone/>
            </a:pPr>
            <a:endParaRPr lang="en-US" dirty="0" smtClean="0">
              <a:solidFill>
                <a:schemeClr val="tx1"/>
              </a:solidFill>
              <a:ea typeface="ＭＳ Ｐゴシック" pitchFamily="28" charset="-128"/>
            </a:endParaRPr>
          </a:p>
          <a:p>
            <a:pPr marL="0" indent="0" algn="ctr" eaLnBrk="1" hangingPunct="1">
              <a:spcBef>
                <a:spcPct val="60000"/>
              </a:spcBef>
              <a:buFontTx/>
              <a:buNone/>
            </a:pPr>
            <a:endParaRPr lang="en-US" dirty="0" smtClean="0">
              <a:ea typeface="ＭＳ Ｐゴシック" pitchFamily="28" charset="-128"/>
            </a:endParaRPr>
          </a:p>
          <a:p>
            <a:pPr marL="0" indent="0" eaLnBrk="1" hangingPunct="1"/>
            <a:endParaRPr lang="en-US" dirty="0" smtClean="0">
              <a:ea typeface="ＭＳ Ｐゴシック" pitchFamily="28" charset="-128"/>
            </a:endParaRPr>
          </a:p>
        </p:txBody>
      </p:sp>
      <p:pic>
        <p:nvPicPr>
          <p:cNvPr id="6" name="Picture 4" descr="FinRecht 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4516640"/>
            <a:ext cx="2452702" cy="1561747"/>
          </a:xfrm>
          <a:prstGeom prst="rect">
            <a:avLst/>
          </a:prstGeom>
          <a:noFill/>
        </p:spPr>
      </p:pic>
      <p:sp>
        <p:nvSpPr>
          <p:cNvPr id="7" name="Tijdelijke aanduiding voor voettekst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nl-NL" dirty="0" smtClean="0"/>
              <a:t>Scope of SSM:</a:t>
            </a:r>
          </a:p>
          <a:p>
            <a:pPr lvl="2"/>
            <a:r>
              <a:rPr lang="nl-NL" dirty="0" smtClean="0"/>
              <a:t>Will </a:t>
            </a:r>
            <a:r>
              <a:rPr lang="nl-NL" dirty="0" err="1" smtClean="0"/>
              <a:t>include</a:t>
            </a:r>
            <a:r>
              <a:rPr lang="nl-NL" dirty="0" smtClean="0"/>
              <a:t> all (6000+) credit </a:t>
            </a:r>
            <a:r>
              <a:rPr lang="nl-NL" dirty="0" err="1" smtClean="0"/>
              <a:t>institutions</a:t>
            </a:r>
            <a:r>
              <a:rPr lang="nl-NL" dirty="0" smtClean="0"/>
              <a:t> in eurozone</a:t>
            </a:r>
          </a:p>
          <a:p>
            <a:pPr lvl="2"/>
            <a:endParaRPr lang="nl-NL" dirty="0" smtClean="0"/>
          </a:p>
          <a:p>
            <a:pPr lvl="2"/>
            <a:r>
              <a:rPr lang="nl-NL" dirty="0" smtClean="0"/>
              <a:t>Non-euro zone countries</a:t>
            </a:r>
            <a:r>
              <a:rPr lang="nl-NL" dirty="0" smtClean="0"/>
              <a:t>: opt-in regime</a:t>
            </a:r>
          </a:p>
          <a:p>
            <a:pPr lvl="2"/>
            <a:endParaRPr lang="nl-NL" dirty="0" smtClean="0"/>
          </a:p>
          <a:p>
            <a:pPr lvl="2"/>
            <a:r>
              <a:rPr lang="nl-NL" dirty="0" smtClean="0"/>
              <a:t>Appliesonly to credit institutions (</a:t>
            </a:r>
            <a:r>
              <a:rPr lang="nl-NL" dirty="0" smtClean="0"/>
              <a:t>excluding investment firms</a:t>
            </a:r>
            <a:r>
              <a:rPr lang="nl-NL" dirty="0" smtClean="0"/>
              <a:t>, </a:t>
            </a:r>
            <a:r>
              <a:rPr lang="nl-NL" dirty="0" smtClean="0"/>
              <a:t>insurance firms etc</a:t>
            </a:r>
            <a:r>
              <a:rPr lang="nl-NL" dirty="0" smtClean="0"/>
              <a:t>)</a:t>
            </a:r>
          </a:p>
          <a:p>
            <a:pPr lvl="3"/>
            <a:r>
              <a:rPr lang="nl-NL" dirty="0" smtClean="0"/>
              <a:t>Fragmentation of </a:t>
            </a:r>
            <a:r>
              <a:rPr lang="nl-NL" dirty="0" smtClean="0"/>
              <a:t>supervisory powers </a:t>
            </a:r>
            <a:r>
              <a:rPr lang="nl-NL" dirty="0" smtClean="0"/>
              <a:t>over banking groups</a:t>
            </a:r>
          </a:p>
          <a:p>
            <a:pPr lvl="3"/>
            <a:endParaRPr lang="nl-NL" dirty="0" smtClean="0"/>
          </a:p>
          <a:p>
            <a:pPr lvl="2"/>
            <a:r>
              <a:rPr lang="nl-NL" dirty="0" smtClean="0"/>
              <a:t>Transfer of supervision to ECB </a:t>
            </a:r>
            <a:r>
              <a:rPr lang="nl-NL" dirty="0" smtClean="0"/>
              <a:t>for matter senumerated </a:t>
            </a:r>
            <a:r>
              <a:rPr lang="nl-NL" dirty="0" smtClean="0"/>
              <a:t>in Regulation (authorisation, ongoingsupervision,earlyintervention)</a:t>
            </a:r>
          </a:p>
          <a:p>
            <a:pPr lvl="3"/>
            <a:r>
              <a:rPr lang="nl-NL" dirty="0" smtClean="0"/>
              <a:t>BUT: resolution of </a:t>
            </a:r>
            <a:r>
              <a:rPr lang="nl-NL" dirty="0" smtClean="0"/>
              <a:t>failed banks remains </a:t>
            </a:r>
            <a:r>
              <a:rPr lang="nl-NL" dirty="0" smtClean="0"/>
              <a:t>in hands of (national) </a:t>
            </a:r>
            <a:r>
              <a:rPr lang="nl-NL" dirty="0" smtClean="0"/>
              <a:t>resolution authorities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10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r>
              <a:rPr lang="nl-NL" dirty="0" smtClean="0"/>
              <a:t>Raises various legal </a:t>
            </a:r>
            <a:r>
              <a:rPr lang="nl-NL" dirty="0" smtClean="0"/>
              <a:t>issues:</a:t>
            </a:r>
          </a:p>
          <a:p>
            <a:pPr lvl="2"/>
            <a:r>
              <a:rPr lang="nl-NL" dirty="0" smtClean="0"/>
              <a:t>Accountability of ECB </a:t>
            </a:r>
            <a:r>
              <a:rPr lang="nl-NL" dirty="0" smtClean="0"/>
              <a:t>for supervision</a:t>
            </a:r>
            <a:endParaRPr lang="nl-NL" dirty="0" smtClean="0"/>
          </a:p>
          <a:p>
            <a:pPr lvl="3"/>
            <a:r>
              <a:rPr lang="nl-NL" dirty="0" smtClean="0"/>
              <a:t>Dichotomy between monetary </a:t>
            </a:r>
            <a:r>
              <a:rPr lang="nl-NL" dirty="0" smtClean="0"/>
              <a:t>and </a:t>
            </a:r>
            <a:r>
              <a:rPr lang="nl-NL" dirty="0" smtClean="0"/>
              <a:t>supervisory function</a:t>
            </a:r>
            <a:endParaRPr lang="nl-NL" dirty="0" smtClean="0"/>
          </a:p>
          <a:p>
            <a:pPr lvl="3"/>
            <a:r>
              <a:rPr lang="nl-NL" dirty="0" smtClean="0"/>
              <a:t>Separation of function: ° supervisory board responsiblefor banking supervision</a:t>
            </a:r>
          </a:p>
          <a:p>
            <a:pPr lvl="3"/>
            <a:endParaRPr lang="nl-NL" dirty="0" smtClean="0"/>
          </a:p>
          <a:p>
            <a:pPr lvl="2"/>
            <a:r>
              <a:rPr lang="nl-NL" dirty="0" smtClean="0"/>
              <a:t>Day-to-day supervision</a:t>
            </a:r>
            <a:r>
              <a:rPr lang="nl-NL" dirty="0" smtClean="0"/>
              <a:t>: </a:t>
            </a:r>
            <a:r>
              <a:rPr lang="nl-NL" dirty="0" smtClean="0"/>
              <a:t>by national authoritiesonbehalf </a:t>
            </a:r>
            <a:r>
              <a:rPr lang="nl-NL" dirty="0" smtClean="0"/>
              <a:t>of ECB</a:t>
            </a:r>
          </a:p>
          <a:p>
            <a:pPr lvl="3"/>
            <a:r>
              <a:rPr lang="nl-NL" dirty="0" smtClean="0"/>
              <a:t>Direct </a:t>
            </a:r>
            <a:r>
              <a:rPr lang="nl-NL" dirty="0" smtClean="0"/>
              <a:t>supervision by </a:t>
            </a:r>
            <a:r>
              <a:rPr lang="nl-NL" dirty="0" smtClean="0"/>
              <a:t>ECB </a:t>
            </a:r>
            <a:r>
              <a:rPr lang="nl-NL" dirty="0" smtClean="0"/>
              <a:t>only forl arger banks</a:t>
            </a:r>
            <a:endParaRPr lang="nl-NL" dirty="0" smtClean="0"/>
          </a:p>
          <a:p>
            <a:pPr lvl="3"/>
            <a:endParaRPr lang="nl-NL" dirty="0" smtClean="0"/>
          </a:p>
          <a:p>
            <a:pPr lvl="2"/>
            <a:r>
              <a:rPr lang="nl-NL" dirty="0" smtClean="0"/>
              <a:t>Currently: standard-setting in EU </a:t>
            </a:r>
            <a:r>
              <a:rPr lang="nl-NL" dirty="0" smtClean="0"/>
              <a:t>law through directives</a:t>
            </a:r>
            <a:r>
              <a:rPr lang="nl-NL" dirty="0" smtClean="0"/>
              <a:t>, </a:t>
            </a:r>
            <a:r>
              <a:rPr lang="nl-NL" dirty="0" smtClean="0"/>
              <a:t>implemented intonational law </a:t>
            </a:r>
            <a:r>
              <a:rPr lang="nl-NL" dirty="0" smtClean="0"/>
              <a:t>=&gt; ECB </a:t>
            </a:r>
            <a:r>
              <a:rPr lang="nl-NL" dirty="0" smtClean="0"/>
              <a:t>would supervise national law</a:t>
            </a:r>
            <a:r>
              <a:rPr lang="nl-NL" dirty="0" smtClean="0"/>
              <a:t>?</a:t>
            </a:r>
          </a:p>
          <a:p>
            <a:pPr lvl="2"/>
            <a:endParaRPr lang="nl-NL" dirty="0" smtClean="0"/>
          </a:p>
          <a:p>
            <a:pPr lvl="2"/>
            <a:r>
              <a:rPr lang="nl-NL" dirty="0" smtClean="0"/>
              <a:t>“Horizontal” </a:t>
            </a:r>
            <a:r>
              <a:rPr lang="nl-NL" dirty="0" smtClean="0"/>
              <a:t>Home-host division </a:t>
            </a:r>
            <a:r>
              <a:rPr lang="nl-NL" dirty="0" smtClean="0"/>
              <a:t>of </a:t>
            </a:r>
            <a:r>
              <a:rPr lang="nl-NL" dirty="0" smtClean="0"/>
              <a:t>powers will be largely wiped </a:t>
            </a:r>
            <a:r>
              <a:rPr lang="nl-NL" dirty="0" smtClean="0"/>
              <a:t>out in </a:t>
            </a:r>
            <a:r>
              <a:rPr lang="nl-NL" dirty="0" smtClean="0"/>
              <a:t>euro zone</a:t>
            </a:r>
            <a:endParaRPr lang="nl-NL" dirty="0" smtClean="0"/>
          </a:p>
          <a:p>
            <a:pPr lvl="3"/>
            <a:r>
              <a:rPr lang="nl-NL" dirty="0" smtClean="0"/>
              <a:t>&gt;</a:t>
            </a:r>
            <a:r>
              <a:rPr lang="nl-NL" dirty="0" smtClean="0"/>
              <a:t>replaced by </a:t>
            </a:r>
            <a:r>
              <a:rPr lang="nl-NL" dirty="0" smtClean="0"/>
              <a:t>‘vertical’ division of tasks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Prelude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Regulatory shortcomings in dealing with the financial crisis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Fragmentation of banking supervision in the EU</a:t>
            </a:r>
          </a:p>
          <a:p>
            <a:pPr lvl="2"/>
            <a:r>
              <a:rPr lang="en-US" dirty="0" smtClean="0"/>
              <a:t>Model of cooperation between national supervisors does not work in times of crisis</a:t>
            </a:r>
          </a:p>
          <a:p>
            <a:pPr lvl="2"/>
            <a:r>
              <a:rPr lang="en-US" dirty="0" smtClean="0"/>
              <a:t>‘single EU passport’ did only deal with branches, not with financial groups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No </a:t>
            </a:r>
            <a:r>
              <a:rPr lang="en-US" dirty="0" err="1" smtClean="0"/>
              <a:t>harmonised</a:t>
            </a:r>
            <a:r>
              <a:rPr lang="en-US" dirty="0" smtClean="0"/>
              <a:t> resolution powers/toolkits  for state/supervisor to deal with troubled banks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Shortcomings in the deposit guarantee systems:</a:t>
            </a:r>
          </a:p>
          <a:p>
            <a:pPr lvl="2"/>
            <a:r>
              <a:rPr lang="en-US" dirty="0" smtClean="0"/>
              <a:t>Iceland: fund could not provide coverage for failure of all large banks</a:t>
            </a:r>
          </a:p>
          <a:p>
            <a:pPr lvl="2"/>
            <a:r>
              <a:rPr lang="en-US" dirty="0" smtClean="0"/>
              <a:t>Coverage of 20,000 € proved insufficient to maintain depositor confidence</a:t>
            </a:r>
          </a:p>
          <a:p>
            <a:pPr lvl="2"/>
            <a:r>
              <a:rPr lang="en-US" dirty="0" smtClean="0"/>
              <a:t>Limitation to 90% coverage did not prevent bank run (see Northern Rock)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Prelude (2)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2009-2011: </a:t>
            </a:r>
            <a:r>
              <a:rPr lang="nl-NL" dirty="0" err="1" smtClean="0"/>
              <a:t>Regulatoryreaction</a:t>
            </a:r>
            <a:r>
              <a:rPr lang="nl-NL" dirty="0" smtClean="0"/>
              <a:t> to the </a:t>
            </a:r>
            <a:r>
              <a:rPr lang="nl-NL" dirty="0" err="1" smtClean="0"/>
              <a:t>financial</a:t>
            </a:r>
            <a:r>
              <a:rPr lang="nl-NL" dirty="0" smtClean="0"/>
              <a:t> crisis</a:t>
            </a:r>
          </a:p>
          <a:p>
            <a:pPr lvl="1"/>
            <a:r>
              <a:rPr lang="nl-NL" dirty="0" smtClean="0"/>
              <a:t>EU </a:t>
            </a:r>
            <a:r>
              <a:rPr lang="nl-NL" dirty="0" err="1" smtClean="0"/>
              <a:t>Commission</a:t>
            </a:r>
            <a:r>
              <a:rPr lang="nl-NL" dirty="0" smtClean="0"/>
              <a:t>: de </a:t>
            </a:r>
            <a:r>
              <a:rPr lang="nl-NL" dirty="0" err="1" smtClean="0"/>
              <a:t>Larosière</a:t>
            </a:r>
            <a:r>
              <a:rPr lang="nl-NL" dirty="0" smtClean="0"/>
              <a:t> report &amp;</a:t>
            </a:r>
            <a:r>
              <a:rPr lang="nl-NL" dirty="0" err="1" smtClean="0"/>
              <a:t>roadmap</a:t>
            </a:r>
            <a:r>
              <a:rPr lang="nl-NL" dirty="0" smtClean="0"/>
              <a:t> to </a:t>
            </a:r>
            <a:r>
              <a:rPr lang="nl-NL" dirty="0" err="1" smtClean="0"/>
              <a:t>reforms</a:t>
            </a:r>
            <a:endParaRPr lang="nl-NL" dirty="0" smtClean="0"/>
          </a:p>
          <a:p>
            <a:pPr lvl="2"/>
            <a:r>
              <a:rPr lang="nl-NL" dirty="0" err="1" smtClean="0"/>
              <a:t>Regulatorycapital</a:t>
            </a:r>
            <a:r>
              <a:rPr lang="nl-NL" dirty="0" smtClean="0"/>
              <a:t> -&gt; Basel III &amp; CRD 4</a:t>
            </a:r>
          </a:p>
          <a:p>
            <a:pPr lvl="2"/>
            <a:r>
              <a:rPr lang="nl-NL" dirty="0" smtClean="0"/>
              <a:t>Bank </a:t>
            </a:r>
            <a:r>
              <a:rPr lang="nl-NL" dirty="0" err="1" smtClean="0"/>
              <a:t>governance</a:t>
            </a:r>
            <a:r>
              <a:rPr lang="nl-NL" dirty="0" smtClean="0"/>
              <a:t> (risk management, </a:t>
            </a:r>
            <a:r>
              <a:rPr lang="nl-NL" dirty="0" err="1" smtClean="0"/>
              <a:t>remuneration</a:t>
            </a:r>
            <a:r>
              <a:rPr lang="nl-NL" dirty="0" smtClean="0"/>
              <a:t>, …)</a:t>
            </a:r>
          </a:p>
          <a:p>
            <a:pPr lvl="2"/>
            <a:r>
              <a:rPr lang="nl-NL" dirty="0" smtClean="0"/>
              <a:t>Deposit guarantee </a:t>
            </a:r>
            <a:r>
              <a:rPr lang="nl-NL" dirty="0" smtClean="0"/>
              <a:t>-&gt;</a:t>
            </a:r>
            <a:r>
              <a:rPr lang="nl-NL" dirty="0" smtClean="0"/>
              <a:t>coverage ceiling lifted </a:t>
            </a:r>
            <a:r>
              <a:rPr lang="nl-NL" dirty="0" smtClean="0"/>
              <a:t>to 100.000 € and  needforfurther reform</a:t>
            </a:r>
          </a:p>
          <a:p>
            <a:pPr lvl="2"/>
            <a:r>
              <a:rPr lang="nl-NL" dirty="0" smtClean="0"/>
              <a:t>Bank resolution -&gt;</a:t>
            </a:r>
            <a:r>
              <a:rPr lang="nl-NL" dirty="0" smtClean="0"/>
              <a:t>Communication on need for </a:t>
            </a:r>
            <a:r>
              <a:rPr lang="nl-NL" dirty="0" smtClean="0"/>
              <a:t>reform</a:t>
            </a:r>
          </a:p>
          <a:p>
            <a:pPr lvl="2"/>
            <a:r>
              <a:rPr lang="nl-NL" dirty="0" smtClean="0"/>
              <a:t>Enhanced cooperation between national </a:t>
            </a:r>
            <a:r>
              <a:rPr lang="nl-NL" dirty="0" smtClean="0"/>
              <a:t>supervisors</a:t>
            </a:r>
          </a:p>
          <a:p>
            <a:pPr lvl="4"/>
            <a:r>
              <a:rPr lang="nl-NL" dirty="0" smtClean="0"/>
              <a:t>Creation of ‘</a:t>
            </a:r>
            <a:r>
              <a:rPr lang="nl-NL" dirty="0" smtClean="0"/>
              <a:t>European SupervisoryAgencies</a:t>
            </a:r>
            <a:r>
              <a:rPr lang="nl-NL" dirty="0" smtClean="0"/>
              <a:t>’ (EBA)</a:t>
            </a:r>
          </a:p>
          <a:p>
            <a:pPr lvl="4"/>
            <a:r>
              <a:rPr lang="nl-NL" dirty="0" smtClean="0"/>
              <a:t>BUT: </a:t>
            </a:r>
            <a:r>
              <a:rPr lang="nl-NL" dirty="0" smtClean="0"/>
              <a:t>supervision remains </a:t>
            </a:r>
            <a:r>
              <a:rPr lang="nl-NL" dirty="0" smtClean="0"/>
              <a:t>in hands of national supervisors </a:t>
            </a:r>
            <a:r>
              <a:rPr lang="nl-NL" dirty="0" smtClean="0"/>
              <a:t>with enhanced coooperation </a:t>
            </a:r>
            <a:r>
              <a:rPr lang="nl-NL" dirty="0" smtClean="0"/>
              <a:t>(colleges of supervisors)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Prelude (3)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2011-12: </a:t>
            </a:r>
            <a:r>
              <a:rPr lang="nl-NL" dirty="0" smtClean="0"/>
              <a:t>sovereign debt </a:t>
            </a:r>
            <a:r>
              <a:rPr lang="nl-NL" dirty="0" smtClean="0"/>
              <a:t>crisis</a:t>
            </a:r>
          </a:p>
          <a:p>
            <a:pPr lvl="1"/>
            <a:r>
              <a:rPr lang="nl-NL" dirty="0" smtClean="0"/>
              <a:t>Negative loopback between bank crisis &amp;</a:t>
            </a:r>
            <a:r>
              <a:rPr lang="nl-NL" dirty="0" smtClean="0"/>
              <a:t>sovereign debt</a:t>
            </a:r>
            <a:endParaRPr lang="nl-NL" dirty="0" smtClean="0"/>
          </a:p>
          <a:p>
            <a:pPr lvl="2"/>
            <a:r>
              <a:rPr lang="nl-NL" dirty="0" smtClean="0"/>
              <a:t>Bank bailoutby state -&gt;pressureon public debt -&gt; rating </a:t>
            </a:r>
            <a:r>
              <a:rPr lang="nl-NL" dirty="0" smtClean="0"/>
              <a:t>down grade </a:t>
            </a:r>
            <a:r>
              <a:rPr lang="nl-NL" dirty="0" smtClean="0"/>
              <a:t>-&gt;</a:t>
            </a:r>
            <a:r>
              <a:rPr lang="nl-NL" dirty="0" smtClean="0"/>
              <a:t>losses forbanks </a:t>
            </a:r>
            <a:r>
              <a:rPr lang="nl-NL" dirty="0" smtClean="0"/>
              <a:t>-&gt;</a:t>
            </a:r>
            <a:r>
              <a:rPr lang="nl-NL" dirty="0" smtClean="0"/>
              <a:t>new bailoutsetc</a:t>
            </a:r>
            <a:r>
              <a:rPr lang="nl-NL" dirty="0" smtClean="0"/>
              <a:t>.</a:t>
            </a:r>
          </a:p>
          <a:p>
            <a:pPr lvl="2"/>
            <a:endParaRPr lang="nl-NL" dirty="0" smtClean="0"/>
          </a:p>
          <a:p>
            <a:pPr lvl="1"/>
            <a:r>
              <a:rPr lang="nl-NL" dirty="0" smtClean="0"/>
              <a:t>Political unwillingness </a:t>
            </a:r>
            <a:r>
              <a:rPr lang="nl-NL" dirty="0" smtClean="0"/>
              <a:t>to </a:t>
            </a:r>
            <a:r>
              <a:rPr lang="nl-NL" dirty="0" smtClean="0"/>
              <a:t>enable European Stability Mechanism </a:t>
            </a:r>
            <a:r>
              <a:rPr lang="nl-NL" dirty="0" smtClean="0"/>
              <a:t>to </a:t>
            </a:r>
            <a:r>
              <a:rPr lang="nl-NL" dirty="0" smtClean="0"/>
              <a:t>bail out banks</a:t>
            </a:r>
            <a:endParaRPr lang="nl-NL" dirty="0" smtClean="0"/>
          </a:p>
          <a:p>
            <a:pPr lvl="1"/>
            <a:endParaRPr lang="nl-NL" dirty="0" smtClean="0"/>
          </a:p>
          <a:p>
            <a:pPr lvl="1"/>
            <a:r>
              <a:rPr lang="nl-NL" dirty="0" smtClean="0"/>
              <a:t>June 2012: Spanish banking </a:t>
            </a:r>
            <a:r>
              <a:rPr lang="nl-NL" dirty="0" smtClean="0"/>
              <a:t>crisis/sovereign debt </a:t>
            </a:r>
            <a:r>
              <a:rPr lang="nl-NL" dirty="0" smtClean="0"/>
              <a:t>crisis </a:t>
            </a:r>
            <a:r>
              <a:rPr lang="nl-NL" dirty="0" smtClean="0"/>
              <a:t>creates window </a:t>
            </a:r>
            <a:r>
              <a:rPr lang="nl-NL" dirty="0" smtClean="0"/>
              <a:t>of opportunity</a:t>
            </a:r>
          </a:p>
          <a:p>
            <a:pPr lvl="3"/>
            <a:r>
              <a:rPr lang="nl-NL" dirty="0" smtClean="0"/>
              <a:t>Commission launches </a:t>
            </a:r>
            <a:r>
              <a:rPr lang="nl-NL" dirty="0" smtClean="0"/>
              <a:t>“Banking Union” initiative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Banking Union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Banking Union = ‘</a:t>
            </a:r>
            <a:r>
              <a:rPr lang="nl-NL" dirty="0" err="1" smtClean="0"/>
              <a:t>package</a:t>
            </a:r>
            <a:r>
              <a:rPr lang="nl-NL" dirty="0" smtClean="0"/>
              <a:t>’ </a:t>
            </a:r>
            <a:r>
              <a:rPr lang="nl-NL" dirty="0" err="1" smtClean="0"/>
              <a:t>with</a:t>
            </a:r>
            <a:r>
              <a:rPr lang="nl-NL" dirty="0" smtClean="0"/>
              <a:t> 4 </a:t>
            </a:r>
            <a:r>
              <a:rPr lang="nl-NL" dirty="0" err="1" smtClean="0"/>
              <a:t>components</a:t>
            </a:r>
            <a:r>
              <a:rPr lang="nl-NL" dirty="0" smtClean="0"/>
              <a:t>:</a:t>
            </a:r>
          </a:p>
          <a:p>
            <a:pPr lvl="1"/>
            <a:r>
              <a:rPr lang="nl-NL" dirty="0" smtClean="0"/>
              <a:t>Regulatory capital</a:t>
            </a:r>
            <a:endParaRPr lang="nl-NL" dirty="0" smtClean="0"/>
          </a:p>
          <a:p>
            <a:pPr lvl="1"/>
            <a:r>
              <a:rPr lang="nl-NL" dirty="0" smtClean="0"/>
              <a:t>Deposit Guarantee</a:t>
            </a:r>
            <a:endParaRPr lang="nl-NL" dirty="0" smtClean="0"/>
          </a:p>
          <a:p>
            <a:pPr lvl="1"/>
            <a:r>
              <a:rPr lang="nl-NL" dirty="0" smtClean="0"/>
              <a:t>Bank </a:t>
            </a:r>
            <a:r>
              <a:rPr lang="nl-NL" dirty="0" err="1" smtClean="0"/>
              <a:t>recovery</a:t>
            </a:r>
            <a:r>
              <a:rPr lang="nl-NL" dirty="0" smtClean="0"/>
              <a:t> and </a:t>
            </a:r>
            <a:r>
              <a:rPr lang="nl-NL" dirty="0" err="1" smtClean="0"/>
              <a:t>resolution</a:t>
            </a:r>
            <a:endParaRPr lang="nl-NL" dirty="0" smtClean="0"/>
          </a:p>
          <a:p>
            <a:pPr lvl="1"/>
            <a:r>
              <a:rPr lang="nl-NL" dirty="0" smtClean="0"/>
              <a:t>Single </a:t>
            </a:r>
            <a:r>
              <a:rPr lang="nl-NL" dirty="0" smtClean="0"/>
              <a:t>Supervisory Mechanism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1. </a:t>
            </a:r>
            <a:r>
              <a:rPr lang="nl-NL" dirty="0" err="1" smtClean="0"/>
              <a:t>Regulatorycapital</a:t>
            </a:r>
            <a:endParaRPr lang="nl-NL" dirty="0" smtClean="0"/>
          </a:p>
          <a:p>
            <a:endParaRPr lang="nl-NL" dirty="0" smtClean="0"/>
          </a:p>
          <a:p>
            <a:pPr lvl="1"/>
            <a:r>
              <a:rPr lang="nl-NL" dirty="0" smtClean="0"/>
              <a:t>CRD 4 </a:t>
            </a:r>
            <a:r>
              <a:rPr lang="nl-NL" dirty="0" smtClean="0"/>
              <a:t>incorporated into </a:t>
            </a:r>
            <a:r>
              <a:rPr lang="nl-NL" dirty="0" smtClean="0"/>
              <a:t>banking </a:t>
            </a:r>
            <a:r>
              <a:rPr lang="nl-NL" dirty="0" smtClean="0"/>
              <a:t>union package</a:t>
            </a:r>
            <a:endParaRPr lang="nl-NL" dirty="0" smtClean="0"/>
          </a:p>
          <a:p>
            <a:pPr lvl="1"/>
            <a:endParaRPr lang="nl-NL" dirty="0" smtClean="0"/>
          </a:p>
          <a:p>
            <a:pPr lvl="2"/>
            <a:r>
              <a:rPr lang="nl-NL" dirty="0" err="1" smtClean="0"/>
              <a:t>Implementation</a:t>
            </a:r>
            <a:r>
              <a:rPr lang="nl-NL" dirty="0" smtClean="0"/>
              <a:t> of Basel 3 (</a:t>
            </a:r>
            <a:r>
              <a:rPr lang="nl-NL" dirty="0" err="1" smtClean="0"/>
              <a:t>higher</a:t>
            </a:r>
            <a:r>
              <a:rPr lang="nl-NL" dirty="0" smtClean="0"/>
              <a:t> core </a:t>
            </a:r>
            <a:r>
              <a:rPr lang="nl-NL" dirty="0" err="1" smtClean="0"/>
              <a:t>capital</a:t>
            </a:r>
            <a:r>
              <a:rPr lang="nl-NL" dirty="0" smtClean="0"/>
              <a:t>, </a:t>
            </a:r>
            <a:r>
              <a:rPr lang="nl-NL" dirty="0" err="1" smtClean="0"/>
              <a:t>capital</a:t>
            </a:r>
            <a:r>
              <a:rPr lang="nl-NL" dirty="0" smtClean="0"/>
              <a:t> buffers </a:t>
            </a:r>
            <a:r>
              <a:rPr lang="nl-NL" dirty="0" err="1" smtClean="0"/>
              <a:t>etc.</a:t>
            </a:r>
            <a:r>
              <a:rPr lang="nl-NL" dirty="0" smtClean="0"/>
              <a:t>)</a:t>
            </a:r>
          </a:p>
          <a:p>
            <a:pPr lvl="3"/>
            <a:r>
              <a:rPr lang="nl-NL" dirty="0" smtClean="0"/>
              <a:t>Will </a:t>
            </a:r>
            <a:r>
              <a:rPr lang="nl-NL" dirty="0" err="1" smtClean="0"/>
              <a:t>form</a:t>
            </a:r>
            <a:r>
              <a:rPr lang="nl-NL" dirty="0" smtClean="0"/>
              <a:t> ‘single EU </a:t>
            </a:r>
            <a:r>
              <a:rPr lang="nl-NL" dirty="0" err="1" smtClean="0"/>
              <a:t>rulebook</a:t>
            </a:r>
            <a:r>
              <a:rPr lang="nl-NL" dirty="0" smtClean="0"/>
              <a:t>’, </a:t>
            </a:r>
            <a:r>
              <a:rPr lang="nl-NL" dirty="0" err="1" smtClean="0"/>
              <a:t>under</a:t>
            </a:r>
            <a:r>
              <a:rPr lang="nl-NL" dirty="0" smtClean="0"/>
              <a:t> the </a:t>
            </a:r>
            <a:r>
              <a:rPr lang="nl-NL" dirty="0" err="1" smtClean="0"/>
              <a:t>form</a:t>
            </a:r>
            <a:r>
              <a:rPr lang="nl-NL" dirty="0" smtClean="0"/>
              <a:t> of a </a:t>
            </a:r>
            <a:r>
              <a:rPr lang="nl-NL" dirty="0" err="1" smtClean="0"/>
              <a:t>regulation</a:t>
            </a:r>
            <a:endParaRPr lang="nl-NL" dirty="0" smtClean="0"/>
          </a:p>
          <a:p>
            <a:pPr lvl="3"/>
            <a:endParaRPr lang="nl-NL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2. Banking </a:t>
            </a:r>
            <a:r>
              <a:rPr lang="nl-NL" dirty="0" err="1" smtClean="0"/>
              <a:t>recovery</a:t>
            </a:r>
            <a:r>
              <a:rPr lang="nl-NL" dirty="0" smtClean="0"/>
              <a:t> and </a:t>
            </a:r>
            <a:r>
              <a:rPr lang="nl-NL" dirty="0" err="1" smtClean="0"/>
              <a:t>resolution</a:t>
            </a:r>
            <a:endParaRPr lang="nl-NL" dirty="0" smtClean="0"/>
          </a:p>
          <a:p>
            <a:pPr lvl="1"/>
            <a:r>
              <a:rPr lang="nl-NL" dirty="0" smtClean="0"/>
              <a:t>Common EU </a:t>
            </a:r>
            <a:r>
              <a:rPr lang="nl-NL" dirty="0" smtClean="0"/>
              <a:t>rules on mechanisms for recovery </a:t>
            </a:r>
            <a:r>
              <a:rPr lang="nl-NL" dirty="0" smtClean="0"/>
              <a:t>and resolution</a:t>
            </a:r>
          </a:p>
          <a:p>
            <a:pPr lvl="1"/>
            <a:r>
              <a:rPr lang="nl-NL" dirty="0" smtClean="0"/>
              <a:t>BUT: no EU </a:t>
            </a:r>
            <a:r>
              <a:rPr lang="nl-NL" dirty="0" smtClean="0"/>
              <a:t>resolution fund for failing banks</a:t>
            </a:r>
            <a:endParaRPr lang="nl-NL" dirty="0" smtClean="0"/>
          </a:p>
          <a:p>
            <a:pPr lvl="1"/>
            <a:r>
              <a:rPr lang="nl-NL" dirty="0" smtClean="0"/>
              <a:t>3 </a:t>
            </a:r>
            <a:r>
              <a:rPr lang="nl-NL" dirty="0" err="1" smtClean="0"/>
              <a:t>components</a:t>
            </a:r>
            <a:r>
              <a:rPr lang="nl-NL" dirty="0" smtClean="0"/>
              <a:t>:</a:t>
            </a:r>
          </a:p>
          <a:p>
            <a:pPr lvl="2"/>
            <a:r>
              <a:rPr lang="nl-NL" dirty="0" err="1" smtClean="0"/>
              <a:t>Prevention</a:t>
            </a:r>
            <a:r>
              <a:rPr lang="nl-NL" dirty="0" smtClean="0"/>
              <a:t> -&gt;</a:t>
            </a:r>
            <a:r>
              <a:rPr lang="nl-NL" dirty="0" err="1" smtClean="0"/>
              <a:t>setting-up</a:t>
            </a:r>
            <a:r>
              <a:rPr lang="nl-NL" dirty="0" smtClean="0"/>
              <a:t> of </a:t>
            </a:r>
            <a:r>
              <a:rPr lang="nl-NL" dirty="0" err="1" smtClean="0"/>
              <a:t>recovery</a:t>
            </a:r>
            <a:r>
              <a:rPr lang="nl-NL" dirty="0" smtClean="0"/>
              <a:t> and </a:t>
            </a:r>
            <a:r>
              <a:rPr lang="nl-NL" dirty="0" err="1" smtClean="0"/>
              <a:t>resolution</a:t>
            </a:r>
            <a:r>
              <a:rPr lang="nl-NL" dirty="0" smtClean="0"/>
              <a:t> plans</a:t>
            </a:r>
          </a:p>
          <a:p>
            <a:pPr lvl="2"/>
            <a:r>
              <a:rPr lang="nl-NL" dirty="0" smtClean="0"/>
              <a:t>Early intervention by </a:t>
            </a:r>
            <a:r>
              <a:rPr lang="nl-NL" dirty="0" smtClean="0"/>
              <a:t>supervisors in case of </a:t>
            </a:r>
            <a:r>
              <a:rPr lang="nl-NL" dirty="0" smtClean="0"/>
              <a:t>own funds short fall</a:t>
            </a:r>
            <a:endParaRPr lang="nl-NL" dirty="0" smtClean="0"/>
          </a:p>
          <a:p>
            <a:pPr lvl="2"/>
            <a:r>
              <a:rPr lang="nl-NL" dirty="0" smtClean="0"/>
              <a:t>Common resolution toolk it for failing banks</a:t>
            </a:r>
            <a:endParaRPr lang="nl-NL" dirty="0" smtClean="0"/>
          </a:p>
          <a:p>
            <a:pPr lvl="3"/>
            <a:r>
              <a:rPr lang="nl-NL" dirty="0" smtClean="0"/>
              <a:t>Includes sale </a:t>
            </a:r>
            <a:r>
              <a:rPr lang="nl-NL" dirty="0" smtClean="0"/>
              <a:t>of business, bridge bank, </a:t>
            </a:r>
            <a:r>
              <a:rPr lang="nl-NL" dirty="0" smtClean="0"/>
              <a:t>assetse paration </a:t>
            </a:r>
            <a:r>
              <a:rPr lang="nl-NL" dirty="0" smtClean="0"/>
              <a:t>(‘bad bank’), bail-in</a:t>
            </a:r>
          </a:p>
          <a:p>
            <a:pPr lvl="2"/>
            <a:r>
              <a:rPr lang="nl-NL" dirty="0" smtClean="0"/>
              <a:t>Resolution funds</a:t>
            </a:r>
            <a:r>
              <a:rPr lang="nl-NL" dirty="0" smtClean="0"/>
              <a:t>: at national level, financedby bank contributions (up to 1% of insureddeposits)</a:t>
            </a:r>
          </a:p>
          <a:p>
            <a:pPr lvl="3"/>
            <a:r>
              <a:rPr lang="nl-NL" dirty="0" smtClean="0"/>
              <a:t>No </a:t>
            </a:r>
            <a:r>
              <a:rPr lang="nl-NL" dirty="0" err="1" smtClean="0"/>
              <a:t>bailoutthroughresolutionfund</a:t>
            </a:r>
            <a:r>
              <a:rPr lang="nl-NL" dirty="0" smtClean="0"/>
              <a:t> !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3. </a:t>
            </a:r>
            <a:r>
              <a:rPr lang="nl-NL" dirty="0" err="1" smtClean="0"/>
              <a:t>Depositguaranteeschemes</a:t>
            </a:r>
            <a:endParaRPr lang="nl-NL" dirty="0" smtClean="0"/>
          </a:p>
          <a:p>
            <a:pPr lvl="1"/>
            <a:r>
              <a:rPr lang="nl-NL" dirty="0" smtClean="0"/>
              <a:t>(2009: </a:t>
            </a:r>
            <a:r>
              <a:rPr lang="nl-NL" dirty="0" smtClean="0"/>
              <a:t>coverage ceiling lifted </a:t>
            </a:r>
            <a:r>
              <a:rPr lang="nl-NL" dirty="0" smtClean="0"/>
              <a:t>to 100,000 €) </a:t>
            </a:r>
          </a:p>
          <a:p>
            <a:pPr lvl="1"/>
            <a:r>
              <a:rPr lang="nl-NL" dirty="0" smtClean="0"/>
              <a:t>2010 proposal, </a:t>
            </a:r>
            <a:r>
              <a:rPr lang="nl-NL" dirty="0" smtClean="0"/>
              <a:t>not yet adopted </a:t>
            </a:r>
            <a:r>
              <a:rPr lang="nl-NL" dirty="0" smtClean="0"/>
              <a:t>(‘trialogue’)</a:t>
            </a:r>
          </a:p>
          <a:p>
            <a:pPr lvl="2"/>
            <a:r>
              <a:rPr lang="nl-NL" dirty="0" smtClean="0"/>
              <a:t>Includes rules on funding arrangementsfor </a:t>
            </a:r>
            <a:r>
              <a:rPr lang="nl-NL" dirty="0" smtClean="0"/>
              <a:t>DGS (up to 1,5% of </a:t>
            </a:r>
            <a:r>
              <a:rPr lang="nl-NL" dirty="0" smtClean="0"/>
              <a:t>insured deposits</a:t>
            </a:r>
            <a:r>
              <a:rPr lang="nl-NL" dirty="0" smtClean="0"/>
              <a:t>)</a:t>
            </a:r>
          </a:p>
          <a:p>
            <a:pPr lvl="2"/>
            <a:endParaRPr lang="nl-NL" dirty="0" smtClean="0"/>
          </a:p>
          <a:p>
            <a:pPr lvl="1"/>
            <a:r>
              <a:rPr lang="nl-NL" dirty="0" smtClean="0"/>
              <a:t>Impact of Banking Union ?</a:t>
            </a:r>
          </a:p>
          <a:p>
            <a:pPr lvl="2"/>
            <a:r>
              <a:rPr lang="nl-NL" dirty="0" smtClean="0"/>
              <a:t>Towards a </a:t>
            </a:r>
            <a:r>
              <a:rPr lang="nl-NL" dirty="0" smtClean="0"/>
              <a:t>pan-European deposit guarantee </a:t>
            </a:r>
            <a:r>
              <a:rPr lang="nl-NL" dirty="0" smtClean="0"/>
              <a:t>system ?</a:t>
            </a:r>
          </a:p>
          <a:p>
            <a:pPr lvl="2"/>
            <a:r>
              <a:rPr lang="nl-NL" dirty="0" smtClean="0"/>
              <a:t>Alternatives: ‘</a:t>
            </a:r>
            <a:r>
              <a:rPr lang="nl-NL" dirty="0" smtClean="0"/>
              <a:t>solidarity mechanism</a:t>
            </a:r>
            <a:r>
              <a:rPr lang="nl-NL" dirty="0" smtClean="0"/>
              <a:t>’ </a:t>
            </a:r>
            <a:r>
              <a:rPr lang="nl-NL" dirty="0" smtClean="0"/>
              <a:t>between national systems</a:t>
            </a:r>
            <a:endParaRPr lang="nl-NL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4. Single </a:t>
            </a:r>
            <a:r>
              <a:rPr lang="nl-NL" dirty="0" err="1" smtClean="0"/>
              <a:t>SupervisoryMechanism</a:t>
            </a:r>
            <a:endParaRPr lang="nl-NL" dirty="0" smtClean="0"/>
          </a:p>
          <a:p>
            <a:pPr lvl="1"/>
            <a:r>
              <a:rPr lang="nl-NL" dirty="0" smtClean="0"/>
              <a:t>Useof TFEU-Treaty power for ECB to take up </a:t>
            </a:r>
            <a:r>
              <a:rPr lang="nl-NL" dirty="0" smtClean="0"/>
              <a:t>certain supervisory tasks </a:t>
            </a:r>
            <a:r>
              <a:rPr lang="nl-NL" dirty="0" smtClean="0"/>
              <a:t>in area of bank supervision (Art. 127(6))</a:t>
            </a:r>
          </a:p>
          <a:p>
            <a:pPr lvl="2"/>
            <a:r>
              <a:rPr lang="nl-NL" dirty="0" smtClean="0"/>
              <a:t>Requires Council Regulation </a:t>
            </a:r>
            <a:r>
              <a:rPr lang="nl-NL" dirty="0" smtClean="0"/>
              <a:t>– limited power of EP</a:t>
            </a:r>
          </a:p>
          <a:p>
            <a:pPr lvl="2"/>
            <a:endParaRPr lang="nl-NL" dirty="0" smtClean="0"/>
          </a:p>
          <a:p>
            <a:pPr lvl="1"/>
            <a:r>
              <a:rPr lang="nl-NL" dirty="0" smtClean="0"/>
              <a:t>Legal </a:t>
            </a:r>
            <a:r>
              <a:rPr lang="nl-NL" dirty="0" smtClean="0"/>
              <a:t>foundation implies limits to </a:t>
            </a:r>
            <a:r>
              <a:rPr lang="nl-NL" dirty="0" smtClean="0"/>
              <a:t>single </a:t>
            </a:r>
            <a:r>
              <a:rPr lang="nl-NL" dirty="0" smtClean="0"/>
              <a:t>supervisory mechnism</a:t>
            </a:r>
            <a:endParaRPr lang="nl-NL" dirty="0" smtClean="0"/>
          </a:p>
          <a:p>
            <a:pPr lvl="1"/>
            <a:endParaRPr lang="nl-NL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nl-NL" smtClean="0"/>
              <a:t>pag. </a:t>
            </a:r>
            <a:fld id="{F2A1D925-8DA6-43F4-B063-FC4C4944E1C0}" type="slidenum">
              <a:rPr lang="nl-NL" smtClean="0"/>
              <a:pPr/>
              <a:t>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 smtClean="0"/>
              <a:t>Birzeit University - European Economic &amp; Financial Integration through the Regulatory Framework: Steering Legal Aspects – 8-9 April 2013</a:t>
            </a:r>
            <a:endParaRPr lang="nl-NL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2542</TotalTime>
  <Words>914</Words>
  <Application>Microsoft Macintosh PowerPoint</Application>
  <PresentationFormat>On-screen Show (4:3)</PresentationFormat>
  <Paragraphs>116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Blank Presentation</vt:lpstr>
      <vt:lpstr>Towards a EU Banking Union </vt:lpstr>
      <vt:lpstr>Prelude</vt:lpstr>
      <vt:lpstr>Prelude (2)</vt:lpstr>
      <vt:lpstr>Prelude (3)</vt:lpstr>
      <vt:lpstr>Banking Union</vt:lpstr>
      <vt:lpstr>Slide 6</vt:lpstr>
      <vt:lpstr>Slide 7</vt:lpstr>
      <vt:lpstr>Slide 8</vt:lpstr>
      <vt:lpstr>Slide 9</vt:lpstr>
      <vt:lpstr>Slide 10</vt:lpstr>
      <vt:lpstr>Slide 11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 -  PowerPoint-presentatie</dc:title>
  <dc:creator>Ann Van Driessche</dc:creator>
  <cp:keywords/>
  <cp:lastModifiedBy>mdodeen</cp:lastModifiedBy>
  <cp:revision>149</cp:revision>
  <cp:lastPrinted>2006-11-14T08:44:01Z</cp:lastPrinted>
  <dcterms:created xsi:type="dcterms:W3CDTF">2013-04-09T06:44:55Z</dcterms:created>
  <dcterms:modified xsi:type="dcterms:W3CDTF">2013-04-20T12:37:47Z</dcterms:modified>
</cp:coreProperties>
</file>