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6" r:id="rId8"/>
    <p:sldId id="261" r:id="rId9"/>
    <p:sldId id="262" r:id="rId10"/>
    <p:sldId id="263" r:id="rId11"/>
    <p:sldId id="272" r:id="rId12"/>
    <p:sldId id="273" r:id="rId13"/>
    <p:sldId id="264" r:id="rId14"/>
    <p:sldId id="265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>
        <p:scale>
          <a:sx n="100" d="100"/>
          <a:sy n="100" d="100"/>
        </p:scale>
        <p:origin x="-72" y="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D41F8FD-8A3D-462C-A290-D220376D164B}" type="datetimeFigureOut">
              <a:rPr lang="en-US" smtClean="0"/>
              <a:pPr/>
              <a:t>4/20/2013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94E0C6-7ED4-46DA-B383-CD54CEFD52C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8064896" cy="208823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MEASURES OF THE INTERNAL MARKET IN EUROPEAN UNION, HOW DO CONSUMERS GET ADVANTAGE?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789040"/>
            <a:ext cx="7854696" cy="1192096"/>
          </a:xfrm>
        </p:spPr>
        <p:txBody>
          <a:bodyPr>
            <a:normAutofit fontScale="25000" lnSpcReduction="20000"/>
          </a:bodyPr>
          <a:lstStyle/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sz="12800" b="1" dirty="0" smtClean="0"/>
              <a:t>Mahmoud </a:t>
            </a:r>
            <a:r>
              <a:rPr lang="en-US" sz="12800" b="1" dirty="0" smtClean="0"/>
              <a:t>Fayyad</a:t>
            </a:r>
            <a:endParaRPr lang="en-US" sz="12800" b="1" dirty="0" smtClean="0"/>
          </a:p>
          <a:p>
            <a:pPr algn="ctr"/>
            <a:r>
              <a:rPr lang="en-US" sz="12800" b="1" dirty="0" err="1" smtClean="0">
                <a:solidFill>
                  <a:schemeClr val="tx1"/>
                </a:solidFill>
              </a:rPr>
              <a:t>Birzeit</a:t>
            </a:r>
            <a:r>
              <a:rPr lang="en-US" sz="12800" b="1" dirty="0" smtClean="0">
                <a:solidFill>
                  <a:schemeClr val="tx1"/>
                </a:solidFill>
              </a:rPr>
              <a:t> University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smtClean="0"/>
              <a:t>PRESENT STATE OF PLAY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sz="3200" b="1" dirty="0"/>
              <a:t>Directives in the field of consumer protection regulate: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technical standards aimed at protection of consumers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market conditions (especially advertising) 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private law issues (especially contract law)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AREAS OF PROTECTION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6700" b="1" dirty="0" smtClean="0"/>
              <a:t>Consumers: general framework and priorities:</a:t>
            </a:r>
            <a:br>
              <a:rPr lang="en-US" sz="6700" b="1" dirty="0" smtClean="0"/>
            </a:br>
            <a:r>
              <a:rPr lang="en-US" sz="6700" b="1" dirty="0" smtClean="0"/>
              <a:t>Services of general interest, Actions and strategic programs </a:t>
            </a:r>
          </a:p>
          <a:p>
            <a:r>
              <a:rPr lang="en-US" sz="6700" b="1" dirty="0" smtClean="0"/>
              <a:t>Consumer information:</a:t>
            </a:r>
            <a:br>
              <a:rPr lang="en-US" sz="6700" b="1" dirty="0" smtClean="0"/>
            </a:br>
            <a:r>
              <a:rPr lang="en-US" sz="6700" b="1" dirty="0" smtClean="0"/>
              <a:t>Information systems, Misleading advertisements and commercial practices </a:t>
            </a:r>
          </a:p>
          <a:p>
            <a:r>
              <a:rPr lang="en-US" sz="6700" b="1" dirty="0" smtClean="0"/>
              <a:t>Consumer safety:</a:t>
            </a:r>
            <a:br>
              <a:rPr lang="en-US" sz="6700" b="1" dirty="0" smtClean="0"/>
            </a:br>
            <a:r>
              <a:rPr lang="en-US" sz="6700" b="1" dirty="0" smtClean="0"/>
              <a:t>Consumer health, Product safety, Safety of services, Quality of goods and services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AREAS OF PROTECTION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b="1" dirty="0" smtClean="0"/>
              <a:t>Protection of consumers' economic and legal interests:</a:t>
            </a:r>
            <a:br>
              <a:rPr lang="en-US" sz="3200" b="1" dirty="0" smtClean="0"/>
            </a:br>
            <a:r>
              <a:rPr lang="en-US" sz="3200" b="1" dirty="0" smtClean="0"/>
              <a:t>Consumer representation, Legal redress and the settlement of disputes, e-Commerce, Contracts, Transport, Financial services </a:t>
            </a:r>
          </a:p>
          <a:p>
            <a:r>
              <a:rPr lang="en-US" sz="3200" b="1" dirty="0" smtClean="0"/>
              <a:t>Product labeling and packaging:</a:t>
            </a:r>
            <a:br>
              <a:rPr lang="en-US" sz="3200" b="1" dirty="0" smtClean="0"/>
            </a:br>
            <a:r>
              <a:rPr lang="en-US" sz="3200" b="1" dirty="0" smtClean="0"/>
              <a:t>Labeling of foodstuffs, Food packaging and contents, Non-food product labeling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CONSUMER DEFINITION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b="1" dirty="0" smtClean="0"/>
              <a:t>No clear definition in the EC treaty.</a:t>
            </a:r>
          </a:p>
          <a:p>
            <a:r>
              <a:rPr lang="en-US" sz="3200" b="1" dirty="0" smtClean="0"/>
              <a:t>Definition is based on the objective of the measure in Question, for example:</a:t>
            </a:r>
          </a:p>
          <a:p>
            <a:pPr marL="722313" indent="457200"/>
            <a:r>
              <a:rPr lang="en-US" sz="3200" b="1" dirty="0" smtClean="0"/>
              <a:t>Product liability Directive: both of consumers and sellers are inclusive within protection;</a:t>
            </a:r>
          </a:p>
          <a:p>
            <a:pPr marL="722313" indent="457200"/>
            <a:r>
              <a:rPr lang="en-US" sz="3200" b="1" dirty="0" smtClean="0"/>
              <a:t>Unfair terms: moderate definition;</a:t>
            </a:r>
          </a:p>
          <a:p>
            <a:pPr marL="722313" indent="457200"/>
            <a:r>
              <a:rPr lang="en-US" sz="3200" b="1" dirty="0" smtClean="0"/>
              <a:t>Misleading advertising: narrow definition.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7041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THE ECJ DEFINITION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/>
              <a:t>Consumer -any natural person who acts on the market or concludes the contract for the purposes which are outside his business, trade or profession.</a:t>
            </a:r>
          </a:p>
          <a:p>
            <a:r>
              <a:rPr lang="en-GB" sz="3200" b="1" dirty="0" smtClean="0"/>
              <a:t>Trader – any natural or legal person who acts on the market or concludes the contract for the purposes</a:t>
            </a:r>
            <a:r>
              <a:rPr lang="en-GB" sz="3200" dirty="0" smtClean="0"/>
              <a:t> </a:t>
            </a:r>
            <a:r>
              <a:rPr lang="en-GB" sz="3200" b="1" dirty="0" smtClean="0"/>
              <a:t>relating to his business, trade or profession.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CHARACTERISTICS OF THE CONSUMER PROTECTION LAW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GB" b="1" dirty="0"/>
              <a:t>Information </a:t>
            </a:r>
            <a:r>
              <a:rPr lang="en-GB" b="1" dirty="0" smtClean="0"/>
              <a:t>duty </a:t>
            </a:r>
            <a:endParaRPr lang="en-GB" b="1" dirty="0"/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Right to withdraw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Protection of collective interests of consumers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(Semi)strict nature of the consumer protection rules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Wide range of essential elements of consumer contract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Special </a:t>
            </a:r>
            <a:r>
              <a:rPr lang="hr-HR" b="1" dirty="0"/>
              <a:t>PIL</a:t>
            </a:r>
            <a:r>
              <a:rPr lang="en-GB" b="1" dirty="0"/>
              <a:t> rules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Burden of proof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Concept of minimal protection</a:t>
            </a:r>
          </a:p>
          <a:p>
            <a:pPr>
              <a:lnSpc>
                <a:spcPct val="90000"/>
              </a:lnSpc>
              <a:defRPr/>
            </a:pPr>
            <a:r>
              <a:rPr lang="en-GB" b="1" dirty="0"/>
              <a:t>Alternative dispute settlement systems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INFORMATION DUTY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sz="3200" b="1" dirty="0"/>
              <a:t>Information paradigm – “well informed consumer shall be able to protect himself efficiently</a:t>
            </a:r>
            <a:r>
              <a:rPr lang="en-GB" sz="3200" b="1" dirty="0" smtClean="0"/>
              <a:t>”</a:t>
            </a:r>
          </a:p>
          <a:p>
            <a:pPr>
              <a:lnSpc>
                <a:spcPct val="90000"/>
              </a:lnSpc>
              <a:defRPr/>
            </a:pPr>
            <a:endParaRPr lang="en-GB" sz="3200" b="1" dirty="0"/>
          </a:p>
          <a:p>
            <a:pPr>
              <a:lnSpc>
                <a:spcPct val="90000"/>
              </a:lnSpc>
              <a:defRPr/>
            </a:pPr>
            <a:r>
              <a:rPr lang="en-GB" sz="3200" b="1" dirty="0"/>
              <a:t>Both in pre-contractual and post-contractual stage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WITHDRAWAL RIGHT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/>
              <a:t>Right provided by </a:t>
            </a:r>
          </a:p>
          <a:p>
            <a:pPr lvl="1">
              <a:defRPr/>
            </a:pPr>
            <a:r>
              <a:rPr lang="en-GB" b="1" i="1" dirty="0"/>
              <a:t>Door-to-door Directive</a:t>
            </a:r>
          </a:p>
          <a:p>
            <a:pPr lvl="1">
              <a:defRPr/>
            </a:pPr>
            <a:r>
              <a:rPr lang="en-GB" b="1" i="1" dirty="0"/>
              <a:t>Distance Sale Directive</a:t>
            </a:r>
          </a:p>
          <a:p>
            <a:pPr lvl="1">
              <a:defRPr/>
            </a:pPr>
            <a:r>
              <a:rPr lang="en-GB" b="1" dirty="0"/>
              <a:t>Distance Marketing of Financial Services Directive</a:t>
            </a:r>
          </a:p>
          <a:p>
            <a:pPr lvl="1">
              <a:defRPr/>
            </a:pPr>
            <a:r>
              <a:rPr lang="en-GB" b="1" dirty="0"/>
              <a:t>Timeshare Directive</a:t>
            </a:r>
          </a:p>
          <a:p>
            <a:pPr lvl="1">
              <a:defRPr/>
            </a:pPr>
            <a:r>
              <a:rPr lang="en-GB" b="1" dirty="0"/>
              <a:t>Consumer Credit Directive</a:t>
            </a:r>
            <a:endParaRPr lang="hr-HR" b="1" dirty="0"/>
          </a:p>
          <a:p>
            <a:pPr lvl="1">
              <a:defRPr/>
            </a:pPr>
            <a:r>
              <a:rPr lang="en-GB" b="1" dirty="0"/>
              <a:t>Consumer Rights Directive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COLLECTIVE CONSUMER PROTECTION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Activities of consumer protection associations.</a:t>
            </a:r>
          </a:p>
          <a:p>
            <a:r>
              <a:rPr lang="en-US" sz="3200" b="1" dirty="0" smtClean="0"/>
              <a:t>Just call or send.</a:t>
            </a:r>
          </a:p>
          <a:p>
            <a:r>
              <a:rPr lang="en-US" sz="3200" b="1" dirty="0" smtClean="0"/>
              <a:t>Free representation of consumers.</a:t>
            </a:r>
          </a:p>
          <a:p>
            <a:r>
              <a:rPr lang="en-US" sz="3200" b="1" dirty="0" smtClean="0"/>
              <a:t>Administrative and judicial systems of disputes settlements</a:t>
            </a:r>
            <a:r>
              <a:rPr lang="en-US" sz="32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BURDEN OF PROOF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sz="3200" b="1" dirty="0"/>
              <a:t>Burden of proof as to the existence/non-existence of certain facts shifted to the trader</a:t>
            </a:r>
          </a:p>
          <a:p>
            <a:pPr>
              <a:lnSpc>
                <a:spcPct val="90000"/>
              </a:lnSpc>
              <a:defRPr/>
            </a:pPr>
            <a:r>
              <a:rPr lang="en-GB" sz="3200" b="1" dirty="0"/>
              <a:t>This rule contained within: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Distance Sale Directive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Distance Marketing of Financial Services Directive</a:t>
            </a:r>
          </a:p>
          <a:p>
            <a:pPr lvl="1">
              <a:lnSpc>
                <a:spcPct val="90000"/>
              </a:lnSpc>
              <a:defRPr/>
            </a:pPr>
            <a:r>
              <a:rPr lang="en-GB" sz="3200" b="1" dirty="0"/>
              <a:t>Unfair Commercial Practices Directive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Inequality of position </a:t>
            </a:r>
          </a:p>
          <a:p>
            <a:endParaRPr lang="en-US" sz="3200" dirty="0" smtClean="0"/>
          </a:p>
          <a:p>
            <a:r>
              <a:rPr lang="en-US" sz="3200" dirty="0" smtClean="0"/>
              <a:t>Sorts of weakness:</a:t>
            </a:r>
          </a:p>
          <a:p>
            <a:pPr marL="714375" indent="-352425"/>
            <a:r>
              <a:rPr lang="en-US" sz="3200" dirty="0" smtClean="0"/>
              <a:t>Inherent weakness;</a:t>
            </a:r>
          </a:p>
          <a:p>
            <a:pPr marL="714375" indent="-352425"/>
            <a:r>
              <a:rPr lang="en-US" sz="3200" dirty="0" smtClean="0"/>
              <a:t>Economic weakness;</a:t>
            </a:r>
          </a:p>
          <a:p>
            <a:pPr marL="714375" indent="-352425"/>
            <a:r>
              <a:rPr lang="en-US" sz="3200" dirty="0" smtClean="0"/>
              <a:t>Ignorance weakness. 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The </a:t>
            </a:r>
            <a:r>
              <a:rPr lang="en-GB" b="1" dirty="0" smtClean="0"/>
              <a:t>European Economic Community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3200" b="1" dirty="0"/>
              <a:t>The Treaty on establishing the European Economic Community (Rome Treaty 1957)</a:t>
            </a:r>
          </a:p>
          <a:p>
            <a:pPr lvl="1">
              <a:defRPr/>
            </a:pPr>
            <a:r>
              <a:rPr lang="en-GB" sz="3200" b="1" dirty="0"/>
              <a:t>Incidental reference to consumers in the context of agricultural policy and competition policy.</a:t>
            </a:r>
          </a:p>
          <a:p>
            <a:pPr lvl="1">
              <a:defRPr/>
            </a:pPr>
            <a:r>
              <a:rPr lang="en-GB" sz="3200" b="1" dirty="0"/>
              <a:t>Let the market stands to protect consumers. </a:t>
            </a:r>
            <a:endParaRPr lang="en-GB" sz="3200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Negative </a:t>
            </a:r>
            <a:r>
              <a:rPr lang="en-US" b="1" dirty="0"/>
              <a:t>I</a:t>
            </a:r>
            <a:r>
              <a:rPr lang="en-US" b="1" dirty="0" smtClean="0"/>
              <a:t>ntegration Actions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en-GB" sz="3200" b="1" dirty="0" smtClean="0"/>
              <a:t>Article (14):  </a:t>
            </a:r>
            <a:r>
              <a:rPr lang="en-GB" sz="3200" b="1" dirty="0"/>
              <a:t>law that forbids action hostile to cross-boarder trade</a:t>
            </a:r>
          </a:p>
          <a:p>
            <a:pPr>
              <a:lnSpc>
                <a:spcPct val="80000"/>
              </a:lnSpc>
              <a:defRPr/>
            </a:pPr>
            <a:r>
              <a:rPr lang="en-GB" sz="3200" b="1" dirty="0"/>
              <a:t>Removal of trade barriers (market integration) as a form of indirect consumer </a:t>
            </a:r>
            <a:r>
              <a:rPr lang="en-GB" sz="3200" b="1" dirty="0" smtClean="0"/>
              <a:t>policy</a:t>
            </a:r>
          </a:p>
          <a:p>
            <a:pPr>
              <a:lnSpc>
                <a:spcPct val="80000"/>
              </a:lnSpc>
              <a:defRPr/>
            </a:pPr>
            <a:r>
              <a:rPr lang="en-GB" sz="3200" b="1" dirty="0" smtClean="0"/>
              <a:t>The free movement of: Goods; services; Persons</a:t>
            </a:r>
            <a:r>
              <a:rPr lang="en-GB" sz="3200" b="1" dirty="0"/>
              <a:t> </a:t>
            </a:r>
            <a:r>
              <a:rPr lang="en-GB" sz="3200" b="1" dirty="0" smtClean="0"/>
              <a:t>and capitals.</a:t>
            </a:r>
            <a:endParaRPr lang="hr-HR" sz="3200" b="1" dirty="0"/>
          </a:p>
          <a:p>
            <a:pPr>
              <a:lnSpc>
                <a:spcPct val="80000"/>
              </a:lnSpc>
              <a:defRPr/>
            </a:pPr>
            <a:r>
              <a:rPr lang="en-GB" sz="3200" b="1" dirty="0" smtClean="0"/>
              <a:t>Consumer advantages: </a:t>
            </a:r>
          </a:p>
          <a:p>
            <a:pPr marL="8143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GB" sz="3200" b="1" dirty="0" smtClean="0"/>
              <a:t>Comparative markets;</a:t>
            </a:r>
          </a:p>
          <a:p>
            <a:pPr marL="8143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GB" sz="3200" b="1" dirty="0" smtClean="0"/>
              <a:t>The consumer rights of choice.</a:t>
            </a:r>
            <a:endParaRPr lang="hr-HR" sz="3200" b="1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b="1" dirty="0" smtClean="0"/>
              <a:t>Case (Cassis De Dijon)</a:t>
            </a:r>
            <a:br>
              <a:rPr lang="en-US" b="1" dirty="0" smtClean="0"/>
            </a:br>
            <a:r>
              <a:rPr lang="en-US" b="1" dirty="0" smtClean="0"/>
              <a:t>1979-1981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sz="3200" b="1" dirty="0" smtClean="0"/>
              <a:t>German Government hold the right to protect consumers health from the use of weal Alcohol drink through local measures (article 114).</a:t>
            </a:r>
          </a:p>
          <a:p>
            <a:pPr algn="just"/>
            <a:r>
              <a:rPr lang="en-US" sz="3200" b="1" dirty="0" smtClean="0"/>
              <a:t>The French company invoked the free movement of goods between member states (article 28).</a:t>
            </a:r>
          </a:p>
          <a:p>
            <a:pPr algn="just"/>
            <a:r>
              <a:rPr lang="en-US" sz="3200" b="1" dirty="0" smtClean="0"/>
              <a:t>The ECJ Decision:</a:t>
            </a:r>
          </a:p>
          <a:p>
            <a:pPr algn="just"/>
            <a:r>
              <a:rPr lang="en-US" sz="3200" b="1" dirty="0" smtClean="0"/>
              <a:t>prevailed to the German measures;</a:t>
            </a:r>
          </a:p>
          <a:p>
            <a:pPr algn="just"/>
            <a:r>
              <a:rPr lang="en-US" sz="3200" b="1" dirty="0" smtClean="0"/>
              <a:t>Underlined the importance of the positive integration actions.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Positive Integration Actions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sz="3200" b="1" dirty="0" smtClean="0"/>
              <a:t>Tools of positive actions:</a:t>
            </a:r>
          </a:p>
          <a:p>
            <a:pPr marL="811213" indent="-811213"/>
            <a:r>
              <a:rPr lang="en-US" sz="3200" b="1" dirty="0" smtClean="0"/>
              <a:t>Regulations (Direct impact); </a:t>
            </a:r>
          </a:p>
          <a:p>
            <a:pPr marL="811213" indent="-811213"/>
            <a:r>
              <a:rPr lang="en-US" sz="3200" b="1" dirty="0" smtClean="0"/>
              <a:t>Directives (Indirect impact); </a:t>
            </a:r>
          </a:p>
          <a:p>
            <a:pPr marL="811213" indent="-811213"/>
            <a:r>
              <a:rPr lang="en-US" sz="3200" b="1" dirty="0" smtClean="0"/>
              <a:t>ECJ Jurisprudences. </a:t>
            </a:r>
          </a:p>
          <a:p>
            <a:endParaRPr 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HOW TO HARMONIZE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Adoption of moderate approach.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Minimum harmonization technique.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maximum harmonization technique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HOW DO CONSUMERS GET ADVANTEGES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Competitive markets;</a:t>
            </a:r>
          </a:p>
          <a:p>
            <a:r>
              <a:rPr lang="en-US" sz="3200" b="1" dirty="0" smtClean="0"/>
              <a:t>The consumer right of information (law harmonization); </a:t>
            </a:r>
          </a:p>
          <a:p>
            <a:r>
              <a:rPr lang="en-US" sz="3200" b="1" dirty="0" smtClean="0"/>
              <a:t>The consumer rights of choice (many offers in M.S.);</a:t>
            </a:r>
          </a:p>
          <a:p>
            <a:r>
              <a:rPr lang="en-US" sz="3200" b="1" dirty="0" smtClean="0"/>
              <a:t>The consumer confidence of European measures.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PRESENT STATE OF PLAY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GB" sz="3200" b="1" dirty="0"/>
              <a:t>Over 90 directives dealing with consumer protection </a:t>
            </a:r>
            <a:r>
              <a:rPr lang="en-GB" sz="3200" b="1" dirty="0" smtClean="0"/>
              <a:t>issues</a:t>
            </a:r>
          </a:p>
          <a:p>
            <a:pPr>
              <a:lnSpc>
                <a:spcPct val="90000"/>
              </a:lnSpc>
              <a:defRPr/>
            </a:pPr>
            <a:endParaRPr lang="en-GB" sz="3200" b="1" dirty="0"/>
          </a:p>
          <a:p>
            <a:pPr>
              <a:lnSpc>
                <a:spcPct val="90000"/>
              </a:lnSpc>
              <a:defRPr/>
            </a:pPr>
            <a:r>
              <a:rPr lang="en-GB" sz="3200" b="1" dirty="0"/>
              <a:t>Since the CP represent a horizontal policy – many directives in other areas cover also CP </a:t>
            </a:r>
            <a:r>
              <a:rPr lang="en-GB" sz="3200" b="1" dirty="0" smtClean="0"/>
              <a:t>issues</a:t>
            </a:r>
          </a:p>
          <a:p>
            <a:pPr>
              <a:lnSpc>
                <a:spcPct val="90000"/>
              </a:lnSpc>
              <a:defRPr/>
            </a:pPr>
            <a:endParaRPr lang="en-GB" sz="3200" b="1" dirty="0"/>
          </a:p>
          <a:p>
            <a:pPr>
              <a:lnSpc>
                <a:spcPct val="90000"/>
              </a:lnSpc>
              <a:defRPr/>
            </a:pPr>
            <a:r>
              <a:rPr lang="en-GB" sz="3200" b="1" dirty="0"/>
              <a:t>Strong influence on legal orders of the MS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</TotalTime>
  <Words>625</Words>
  <Application>Microsoft Office PowerPoint</Application>
  <PresentationFormat>On-screen Show (4:3)</PresentationFormat>
  <Paragraphs>108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MEASURES OF THE INTERNAL MARKET IN EUROPEAN UNION, HOW DO CONSUMERS GET ADVANTAGE?</vt:lpstr>
      <vt:lpstr>WHY PROTECTION</vt:lpstr>
      <vt:lpstr>The European Economic Community </vt:lpstr>
      <vt:lpstr>Negative Integration Actions</vt:lpstr>
      <vt:lpstr> Case (Cassis De Dijon) 1979-1981</vt:lpstr>
      <vt:lpstr>Positive Integration Actions</vt:lpstr>
      <vt:lpstr>HOW TO HARMONIZE</vt:lpstr>
      <vt:lpstr>HOW DO CONSUMERS GET ADVANTEGES</vt:lpstr>
      <vt:lpstr>PRESENT STATE OF PLAY</vt:lpstr>
      <vt:lpstr>PRESENT STATE OF PLAY</vt:lpstr>
      <vt:lpstr>AREAS OF PROTECTION</vt:lpstr>
      <vt:lpstr>AREAS OF PROTECTION</vt:lpstr>
      <vt:lpstr>CONSUMER DEFINITION</vt:lpstr>
      <vt:lpstr>THE ECJ DEFINITION  </vt:lpstr>
      <vt:lpstr>CHARACTERISTICS OF THE CONSUMER PROTECTION LAW</vt:lpstr>
      <vt:lpstr>INFORMATION DUTY</vt:lpstr>
      <vt:lpstr>WITHDRAWAL RIGHT</vt:lpstr>
      <vt:lpstr>COLLECTIVE CONSUMER PROTECTION</vt:lpstr>
      <vt:lpstr>BURDEN OF PROOF</vt:lpstr>
    </vt:vector>
  </TitlesOfParts>
  <Company>Universiteit Gent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Measures of the Internal Market in European Union, How Do Consumers Get Advantage?</dc:title>
  <dc:creator>DICT</dc:creator>
  <cp:lastModifiedBy>mdodeen</cp:lastModifiedBy>
  <cp:revision>17</cp:revision>
  <dcterms:created xsi:type="dcterms:W3CDTF">2013-04-05T10:59:26Z</dcterms:created>
  <dcterms:modified xsi:type="dcterms:W3CDTF">2013-04-20T12:51:01Z</dcterms:modified>
</cp:coreProperties>
</file>