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handoutMasterIdLst>
    <p:handoutMasterId r:id="rId19"/>
  </p:handoutMasterIdLst>
  <p:sldIdLst>
    <p:sldId id="272" r:id="rId2"/>
    <p:sldId id="317" r:id="rId3"/>
    <p:sldId id="309" r:id="rId4"/>
    <p:sldId id="294" r:id="rId5"/>
    <p:sldId id="295" r:id="rId6"/>
    <p:sldId id="296" r:id="rId7"/>
    <p:sldId id="319" r:id="rId8"/>
    <p:sldId id="297" r:id="rId9"/>
    <p:sldId id="298" r:id="rId10"/>
    <p:sldId id="300" r:id="rId11"/>
    <p:sldId id="292" r:id="rId12"/>
    <p:sldId id="302" r:id="rId13"/>
    <p:sldId id="320" r:id="rId14"/>
    <p:sldId id="321" r:id="rId15"/>
    <p:sldId id="293" r:id="rId16"/>
    <p:sldId id="278" r:id="rId1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90033"/>
    <a:srgbClr val="FFFFCC"/>
    <a:srgbClr val="FFCC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601" autoAdjust="0"/>
    <p:restoredTop sz="94660"/>
  </p:normalViewPr>
  <p:slideViewPr>
    <p:cSldViewPr>
      <p:cViewPr>
        <p:scale>
          <a:sx n="100" d="100"/>
          <a:sy n="100" d="100"/>
        </p:scale>
        <p:origin x="60" y="33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58371"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58372"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58373"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7ECB7059-7206-45C4-90B1-4612264BA5E3}"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194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94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94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194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3D642AD4-45C7-44AF-86DA-0F7C91632CC9}"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Arial" charset="0"/>
      </a:defRPr>
    </a:lvl1pPr>
    <a:lvl2pPr marL="457200" algn="l" rtl="0" fontAlgn="base">
      <a:spcBef>
        <a:spcPct val="30000"/>
      </a:spcBef>
      <a:spcAft>
        <a:spcPct val="0"/>
      </a:spcAft>
      <a:defRPr sz="1200" kern="1200">
        <a:solidFill>
          <a:schemeClr val="tx1"/>
        </a:solidFill>
        <a:latin typeface="Arial" charset="0"/>
        <a:ea typeface="+mn-ea"/>
        <a:cs typeface="Arial" charset="0"/>
      </a:defRPr>
    </a:lvl2pPr>
    <a:lvl3pPr marL="914400" algn="l" rtl="0" fontAlgn="base">
      <a:spcBef>
        <a:spcPct val="30000"/>
      </a:spcBef>
      <a:spcAft>
        <a:spcPct val="0"/>
      </a:spcAft>
      <a:defRPr sz="1200" kern="1200">
        <a:solidFill>
          <a:schemeClr val="tx1"/>
        </a:solidFill>
        <a:latin typeface="Arial" charset="0"/>
        <a:ea typeface="+mn-ea"/>
        <a:cs typeface="Arial" charset="0"/>
      </a:defRPr>
    </a:lvl3pPr>
    <a:lvl4pPr marL="1371600" algn="l" rtl="0" fontAlgn="base">
      <a:spcBef>
        <a:spcPct val="30000"/>
      </a:spcBef>
      <a:spcAft>
        <a:spcPct val="0"/>
      </a:spcAft>
      <a:defRPr sz="1200" kern="1200">
        <a:solidFill>
          <a:schemeClr val="tx1"/>
        </a:solidFill>
        <a:latin typeface="Arial" charset="0"/>
        <a:ea typeface="+mn-ea"/>
        <a:cs typeface="Arial" charset="0"/>
      </a:defRPr>
    </a:lvl4pPr>
    <a:lvl5pPr marL="1828800" algn="l" rtl="0" fontAlgn="base">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760BC20-7D64-478F-AFAB-EC0B3CE4FE23}"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CBB358B-87D0-4270-BCD2-597E37142DC2}"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B4B5754-7ED4-43A2-A5B7-2729D56CD6CE}"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F52B08A-558A-443F-9431-A813A6D70495}"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F5574CD-9BE4-436B-A617-FCD95F00CFA4}"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4876663-00D6-4489-ACC6-61F621322DAC}"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F833204D-8AAD-4D53-9035-FF1FF4A93335}"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988CBE64-8521-4888-B035-046FA2F28A51}"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64D9F688-F912-4090-88C0-0D7352E11253}"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8F46B0F-ECDE-421C-BAE8-4282A163A125}"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DCCA3B52-3412-440F-B34E-71E851F4FE34}"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CC00"/>
            </a:gs>
            <a:gs pos="100000">
              <a:srgbClr val="FFFFCC"/>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E5ED4059-44F1-4DF8-8447-DE96A759920F}"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4"/>
          <p:cNvSpPr>
            <a:spLocks noChangeArrowheads="1"/>
          </p:cNvSpPr>
          <p:nvPr/>
        </p:nvSpPr>
        <p:spPr bwMode="auto">
          <a:xfrm>
            <a:off x="1763713" y="4797425"/>
            <a:ext cx="6337300" cy="1441450"/>
          </a:xfrm>
          <a:prstGeom prst="rect">
            <a:avLst/>
          </a:prstGeom>
          <a:noFill/>
          <a:ln w="9525">
            <a:noFill/>
            <a:miter lim="800000"/>
            <a:headEnd/>
            <a:tailEnd/>
          </a:ln>
          <a:effectLst/>
        </p:spPr>
        <p:txBody>
          <a:bodyPr anchor="ctr"/>
          <a:lstStyle/>
          <a:p>
            <a:endParaRPr lang="en-GB" sz="2800" b="1"/>
          </a:p>
        </p:txBody>
      </p:sp>
      <p:sp>
        <p:nvSpPr>
          <p:cNvPr id="30725" name="Text Box 5"/>
          <p:cNvSpPr txBox="1">
            <a:spLocks noChangeArrowheads="1"/>
          </p:cNvSpPr>
          <p:nvPr/>
        </p:nvSpPr>
        <p:spPr bwMode="auto">
          <a:xfrm>
            <a:off x="827088" y="908050"/>
            <a:ext cx="7705352" cy="2123658"/>
          </a:xfrm>
          <a:prstGeom prst="rect">
            <a:avLst/>
          </a:prstGeom>
          <a:noFill/>
          <a:ln w="9525" algn="ctr">
            <a:noFill/>
            <a:miter lim="800000"/>
            <a:headEnd/>
            <a:tailEnd/>
          </a:ln>
          <a:effectLst/>
        </p:spPr>
        <p:txBody>
          <a:bodyPr wrap="square">
            <a:spAutoFit/>
          </a:bodyPr>
          <a:lstStyle/>
          <a:p>
            <a:pPr algn="ctr"/>
            <a:r>
              <a:rPr lang="en-GB" sz="4400" b="1" dirty="0">
                <a:solidFill>
                  <a:srgbClr val="0000FF"/>
                </a:solidFill>
              </a:rPr>
              <a:t>GENERAL AGREEMENT ON TRADE IN SERVICES (GATS)</a:t>
            </a:r>
            <a:endParaRPr lang="en-US" sz="4400" b="1" dirty="0">
              <a:solidFill>
                <a:srgbClr val="0000FF"/>
              </a:solidFill>
            </a:endParaRPr>
          </a:p>
        </p:txBody>
      </p:sp>
      <p:sp>
        <p:nvSpPr>
          <p:cNvPr id="30727" name="Rectangle 7"/>
          <p:cNvSpPr>
            <a:spLocks noGrp="1" noChangeArrowheads="1"/>
          </p:cNvSpPr>
          <p:nvPr>
            <p:ph type="subTitle" idx="1"/>
          </p:nvPr>
        </p:nvSpPr>
        <p:spPr>
          <a:xfrm>
            <a:off x="1403350" y="3860800"/>
            <a:ext cx="6400800" cy="695325"/>
          </a:xfrm>
          <a:noFill/>
          <a:ln/>
        </p:spPr>
        <p:txBody>
          <a:bodyPr/>
          <a:lstStyle/>
          <a:p>
            <a:r>
              <a:rPr lang="en-ZA" b="1" dirty="0" smtClean="0"/>
              <a:t>Mahmoud </a:t>
            </a:r>
            <a:r>
              <a:rPr lang="en-ZA" b="1" dirty="0" smtClean="0"/>
              <a:t>Fayyad</a:t>
            </a:r>
            <a:endParaRPr lang="en-ZA" b="1" dirty="0" smtClean="0"/>
          </a:p>
          <a:p>
            <a:r>
              <a:rPr lang="en-ZA" b="1" dirty="0" err="1" smtClean="0"/>
              <a:t>Birzeit</a:t>
            </a:r>
            <a:r>
              <a:rPr lang="en-ZA" b="1" dirty="0" smtClean="0"/>
              <a:t> University</a:t>
            </a:r>
            <a:endParaRPr lang="en-US"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a:xfrm>
            <a:off x="468313" y="260350"/>
            <a:ext cx="8229600" cy="655638"/>
          </a:xfrm>
          <a:ln>
            <a:solidFill>
              <a:schemeClr val="tx1"/>
            </a:solidFill>
          </a:ln>
        </p:spPr>
        <p:txBody>
          <a:bodyPr/>
          <a:lstStyle/>
          <a:p>
            <a:r>
              <a:rPr lang="en-US" sz="3600" b="1" dirty="0" smtClean="0">
                <a:solidFill>
                  <a:srgbClr val="0000FF"/>
                </a:solidFill>
                <a:latin typeface="Franklin Gothic Book" pitchFamily="34" charset="0"/>
                <a:cs typeface="Times New Roman" pitchFamily="18" charset="0"/>
              </a:rPr>
              <a:t>Scope of application</a:t>
            </a:r>
            <a:endParaRPr lang="en-US" sz="3600" b="1" dirty="0">
              <a:solidFill>
                <a:srgbClr val="0000FF"/>
              </a:solidFill>
              <a:latin typeface="Franklin Gothic Book" pitchFamily="34" charset="0"/>
              <a:cs typeface="Times New Roman" pitchFamily="18" charset="0"/>
            </a:endParaRPr>
          </a:p>
        </p:txBody>
      </p:sp>
      <p:sp>
        <p:nvSpPr>
          <p:cNvPr id="76803" name="Rectangle 3"/>
          <p:cNvSpPr>
            <a:spLocks noGrp="1" noChangeArrowheads="1"/>
          </p:cNvSpPr>
          <p:nvPr>
            <p:ph type="body" idx="1"/>
          </p:nvPr>
        </p:nvSpPr>
        <p:spPr>
          <a:xfrm>
            <a:off x="179388" y="908050"/>
            <a:ext cx="8713787" cy="5689600"/>
          </a:xfrm>
        </p:spPr>
        <p:txBody>
          <a:bodyPr/>
          <a:lstStyle/>
          <a:p>
            <a:pPr marL="660400" indent="-660400" algn="just"/>
            <a:r>
              <a:rPr lang="en-GB" sz="2800" dirty="0" smtClean="0"/>
              <a:t>The </a:t>
            </a:r>
            <a:r>
              <a:rPr lang="en-GB" sz="2800" dirty="0"/>
              <a:t>agreement does not define the services but provides that the term service covers any service in any service sectors including their production, distribution, marketing, sales and delivery according to the four modes (Article 1.3).</a:t>
            </a:r>
          </a:p>
          <a:p>
            <a:pPr marL="660400" indent="-660400" algn="just"/>
            <a:r>
              <a:rPr lang="en-GB" sz="2800" dirty="0"/>
              <a:t>GATS also covers government measures affecting services which are provided on a commercial basis.</a:t>
            </a:r>
          </a:p>
          <a:p>
            <a:pPr marL="660400" indent="-660400" algn="just"/>
            <a:endParaRPr lang="en-US" sz="28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457200" y="274638"/>
            <a:ext cx="8229600" cy="922337"/>
          </a:xfrm>
          <a:ln>
            <a:solidFill>
              <a:schemeClr val="tx1"/>
            </a:solidFill>
          </a:ln>
        </p:spPr>
        <p:txBody>
          <a:bodyPr/>
          <a:lstStyle/>
          <a:p>
            <a:r>
              <a:rPr lang="en-US" sz="4000" b="1" dirty="0" smtClean="0">
                <a:solidFill>
                  <a:srgbClr val="0000FF"/>
                </a:solidFill>
              </a:rPr>
              <a:t>Modes of Commitments</a:t>
            </a:r>
            <a:endParaRPr lang="en-US" sz="4000" b="1" dirty="0">
              <a:solidFill>
                <a:srgbClr val="0000FF"/>
              </a:solidFill>
            </a:endParaRPr>
          </a:p>
        </p:txBody>
      </p:sp>
      <p:sp>
        <p:nvSpPr>
          <p:cNvPr id="56323" name="Rectangle 3"/>
          <p:cNvSpPr>
            <a:spLocks noGrp="1" noChangeArrowheads="1"/>
          </p:cNvSpPr>
          <p:nvPr>
            <p:ph type="body" idx="1"/>
          </p:nvPr>
        </p:nvSpPr>
        <p:spPr>
          <a:xfrm>
            <a:off x="395288" y="1341438"/>
            <a:ext cx="8424862" cy="5183187"/>
          </a:xfrm>
        </p:spPr>
        <p:txBody>
          <a:bodyPr/>
          <a:lstStyle/>
          <a:p>
            <a:pPr algn="just">
              <a:lnSpc>
                <a:spcPct val="90000"/>
              </a:lnSpc>
            </a:pPr>
            <a:r>
              <a:rPr lang="en-US" sz="2800" dirty="0"/>
              <a:t>The Agreement has broadly two types of disciplines. One general, applying to all service sectors and second, </a:t>
            </a:r>
            <a:r>
              <a:rPr lang="en-US" sz="2800" dirty="0" err="1"/>
              <a:t>sectoral</a:t>
            </a:r>
            <a:r>
              <a:rPr lang="en-US" sz="2800" dirty="0"/>
              <a:t> commitments i.e. disciplines applying to specific sectors.</a:t>
            </a:r>
          </a:p>
          <a:p>
            <a:pPr algn="just">
              <a:lnSpc>
                <a:spcPct val="90000"/>
              </a:lnSpc>
            </a:pPr>
            <a:r>
              <a:rPr lang="en-US" sz="2800" dirty="0"/>
              <a:t>The general commitments are included in the text of the main Agreement while the specific for </a:t>
            </a:r>
            <a:r>
              <a:rPr lang="en-US" sz="2800" dirty="0" err="1"/>
              <a:t>sectoral</a:t>
            </a:r>
            <a:r>
              <a:rPr lang="en-US" sz="2800" dirty="0"/>
              <a:t> commitments emerge out of the negotiations between countries and are included in country’s schedules of specific commitments.</a:t>
            </a:r>
          </a:p>
          <a:p>
            <a:pPr algn="just">
              <a:lnSpc>
                <a:spcPct val="90000"/>
              </a:lnSpc>
            </a:pPr>
            <a:r>
              <a:rPr lang="en-US" sz="2800" dirty="0"/>
              <a:t>In specific commitments a country may put down terms and limitations and conditions under which services may be allowed to their market.</a:t>
            </a:r>
          </a:p>
          <a:p>
            <a:pPr algn="just">
              <a:lnSpc>
                <a:spcPct val="90000"/>
              </a:lnSpc>
            </a:pPr>
            <a:endParaRPr lang="en-US" sz="28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684213" y="333375"/>
            <a:ext cx="8147050" cy="620713"/>
          </a:xfrm>
          <a:ln>
            <a:solidFill>
              <a:schemeClr val="tx1"/>
            </a:solidFill>
          </a:ln>
        </p:spPr>
        <p:txBody>
          <a:bodyPr/>
          <a:lstStyle/>
          <a:p>
            <a:r>
              <a:rPr lang="en-US" sz="4000" b="1">
                <a:solidFill>
                  <a:srgbClr val="0000FF"/>
                </a:solidFill>
              </a:rPr>
              <a:t/>
            </a:r>
            <a:br>
              <a:rPr lang="en-US" sz="4000" b="1">
                <a:solidFill>
                  <a:srgbClr val="0000FF"/>
                </a:solidFill>
              </a:rPr>
            </a:br>
            <a:r>
              <a:rPr lang="en-US" sz="4000" b="1">
                <a:solidFill>
                  <a:srgbClr val="0000FF"/>
                </a:solidFill>
              </a:rPr>
              <a:t>Most Favoured Nation (MFN)</a:t>
            </a:r>
            <a:br>
              <a:rPr lang="en-US" sz="4000" b="1">
                <a:solidFill>
                  <a:srgbClr val="0000FF"/>
                </a:solidFill>
              </a:rPr>
            </a:br>
            <a:endParaRPr lang="en-US" sz="4000" b="1">
              <a:solidFill>
                <a:srgbClr val="0000FF"/>
              </a:solidFill>
            </a:endParaRPr>
          </a:p>
        </p:txBody>
      </p:sp>
      <p:sp>
        <p:nvSpPr>
          <p:cNvPr id="78851" name="Rectangle 3"/>
          <p:cNvSpPr>
            <a:spLocks noGrp="1" noChangeArrowheads="1"/>
          </p:cNvSpPr>
          <p:nvPr>
            <p:ph type="body" idx="1"/>
          </p:nvPr>
        </p:nvSpPr>
        <p:spPr>
          <a:xfrm>
            <a:off x="395288" y="1125538"/>
            <a:ext cx="8208962" cy="4967287"/>
          </a:xfrm>
        </p:spPr>
        <p:txBody>
          <a:bodyPr/>
          <a:lstStyle/>
          <a:p>
            <a:pPr algn="just">
              <a:lnSpc>
                <a:spcPct val="90000"/>
              </a:lnSpc>
            </a:pPr>
            <a:r>
              <a:rPr lang="en-US"/>
              <a:t>Among the general commitments, perhaps the most important one is the Most Favoured Nation (MFN) Treatment</a:t>
            </a:r>
          </a:p>
          <a:p>
            <a:pPr algn="just">
              <a:lnSpc>
                <a:spcPct val="90000"/>
              </a:lnSpc>
            </a:pPr>
            <a:r>
              <a:rPr lang="en-US"/>
              <a:t>This requires equal and consistent treatment of all foreign trading partners.  It means:</a:t>
            </a:r>
          </a:p>
          <a:p>
            <a:pPr algn="just">
              <a:lnSpc>
                <a:spcPct val="90000"/>
              </a:lnSpc>
            </a:pPr>
            <a:r>
              <a:rPr lang="en-US"/>
              <a:t>Providing equal opportunities in that sector for all foreign service providers. </a:t>
            </a:r>
          </a:p>
          <a:p>
            <a:pPr>
              <a:lnSpc>
                <a:spcPct val="90000"/>
              </a:lnSpc>
            </a:pPr>
            <a:r>
              <a:rPr lang="en-US"/>
              <a:t>mutual exclusive treatment for all service providers</a:t>
            </a:r>
          </a:p>
          <a:p>
            <a:pPr>
              <a:lnSpc>
                <a:spcPct val="90000"/>
              </a:lnSpc>
              <a:buFontTx/>
              <a:buNone/>
            </a:pPr>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00FF"/>
                </a:solidFill>
              </a:rPr>
              <a:t>Specific commitments</a:t>
            </a:r>
            <a:endParaRPr lang="en-US" b="1" dirty="0">
              <a:solidFill>
                <a:srgbClr val="0000FF"/>
              </a:solidFill>
            </a:endParaRPr>
          </a:p>
        </p:txBody>
      </p:sp>
      <p:sp>
        <p:nvSpPr>
          <p:cNvPr id="3" name="Content Placeholder 2"/>
          <p:cNvSpPr>
            <a:spLocks noGrp="1"/>
          </p:cNvSpPr>
          <p:nvPr>
            <p:ph idx="1"/>
          </p:nvPr>
        </p:nvSpPr>
        <p:spPr/>
        <p:txBody>
          <a:bodyPr/>
          <a:lstStyle/>
          <a:p>
            <a:r>
              <a:rPr lang="en-US" dirty="0" smtClean="0"/>
              <a:t>Market access</a:t>
            </a:r>
          </a:p>
          <a:p>
            <a:r>
              <a:rPr lang="en-US" dirty="0" smtClean="0"/>
              <a:t>National treatment.</a:t>
            </a:r>
          </a:p>
          <a:p>
            <a:endParaRPr lang="en-US" dirty="0" smtClean="0"/>
          </a:p>
          <a:p>
            <a:r>
              <a:rPr lang="en-US" dirty="0" smtClean="0"/>
              <a:t>Both are inclusive within tables of commitments. </a:t>
            </a:r>
          </a:p>
          <a:p>
            <a:endParaRPr lang="en-US" dirty="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00FF"/>
                </a:solidFill>
              </a:rPr>
              <a:t>Market access</a:t>
            </a:r>
            <a:endParaRPr lang="en-US" b="1" dirty="0">
              <a:solidFill>
                <a:srgbClr val="0000FF"/>
              </a:solidFill>
            </a:endParaRPr>
          </a:p>
        </p:txBody>
      </p:sp>
      <p:sp>
        <p:nvSpPr>
          <p:cNvPr id="3" name="Content Placeholder 2"/>
          <p:cNvSpPr>
            <a:spLocks noGrp="1"/>
          </p:cNvSpPr>
          <p:nvPr>
            <p:ph idx="1"/>
          </p:nvPr>
        </p:nvSpPr>
        <p:spPr/>
        <p:txBody>
          <a:bodyPr/>
          <a:lstStyle/>
          <a:p>
            <a:r>
              <a:rPr lang="en-US" dirty="0" smtClean="0"/>
              <a:t>Each Member shall accord services and service suppliers of any other Member treatment no less favorable than that provided for under the terms, limitations and conditions agreed and specified in its Schedule</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ln>
            <a:solidFill>
              <a:schemeClr val="tx1"/>
            </a:solidFill>
          </a:ln>
        </p:spPr>
        <p:txBody>
          <a:bodyPr/>
          <a:lstStyle/>
          <a:p>
            <a:r>
              <a:rPr lang="en-US" b="1">
                <a:solidFill>
                  <a:srgbClr val="0000FF"/>
                </a:solidFill>
              </a:rPr>
              <a:t>National Treatment</a:t>
            </a:r>
          </a:p>
        </p:txBody>
      </p:sp>
      <p:sp>
        <p:nvSpPr>
          <p:cNvPr id="57347" name="Rectangle 3"/>
          <p:cNvSpPr>
            <a:spLocks noGrp="1" noChangeArrowheads="1"/>
          </p:cNvSpPr>
          <p:nvPr>
            <p:ph type="body" idx="1"/>
          </p:nvPr>
        </p:nvSpPr>
        <p:spPr/>
        <p:txBody>
          <a:bodyPr/>
          <a:lstStyle/>
          <a:p>
            <a:pPr>
              <a:lnSpc>
                <a:spcPct val="80000"/>
              </a:lnSpc>
              <a:buFontTx/>
              <a:buNone/>
            </a:pPr>
            <a:endParaRPr lang="en-US" sz="2400" b="1" dirty="0"/>
          </a:p>
          <a:p>
            <a:pPr algn="just">
              <a:lnSpc>
                <a:spcPct val="80000"/>
              </a:lnSpc>
            </a:pPr>
            <a:r>
              <a:rPr lang="en-US" sz="2400" dirty="0"/>
              <a:t>This is not the same as MFN. National Treatment requires equal treatment for foreign providers and domestic providers.  </a:t>
            </a:r>
          </a:p>
          <a:p>
            <a:pPr algn="just">
              <a:lnSpc>
                <a:spcPct val="80000"/>
              </a:lnSpc>
            </a:pPr>
            <a:r>
              <a:rPr lang="en-US" sz="2400" dirty="0"/>
              <a:t>Once a foreign supplier has been allowed to supply a service in one’s country there should be no discrimination in treatment between the foreign and domestic providers.</a:t>
            </a:r>
          </a:p>
          <a:p>
            <a:pPr algn="just">
              <a:lnSpc>
                <a:spcPct val="80000"/>
              </a:lnSpc>
            </a:pPr>
            <a:r>
              <a:rPr lang="en-US" sz="2400" dirty="0"/>
              <a:t>The Agreement does not however, as in case of goods, impose this obligation to be applied across the board in all service sectors. It requires countries to indicate in their schedules of concessions the sectors in which and conditions to which such treatment would be extended.</a:t>
            </a:r>
          </a:p>
          <a:p>
            <a:pPr algn="just">
              <a:lnSpc>
                <a:spcPct val="80000"/>
              </a:lnSpc>
            </a:pPr>
            <a:endParaRPr lang="en-US" sz="24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7" name="Text Box 5"/>
          <p:cNvSpPr txBox="1">
            <a:spLocks noChangeArrowheads="1"/>
          </p:cNvSpPr>
          <p:nvPr/>
        </p:nvSpPr>
        <p:spPr bwMode="auto">
          <a:xfrm>
            <a:off x="1403350" y="1196975"/>
            <a:ext cx="6553200" cy="701675"/>
          </a:xfrm>
          <a:prstGeom prst="rect">
            <a:avLst/>
          </a:prstGeom>
          <a:noFill/>
          <a:ln w="9525">
            <a:noFill/>
            <a:miter lim="800000"/>
            <a:headEnd/>
            <a:tailEnd/>
          </a:ln>
          <a:effectLst/>
        </p:spPr>
        <p:txBody>
          <a:bodyPr>
            <a:spAutoFit/>
          </a:bodyPr>
          <a:lstStyle/>
          <a:p>
            <a:pPr algn="ctr">
              <a:spcBef>
                <a:spcPct val="50000"/>
              </a:spcBef>
            </a:pPr>
            <a:r>
              <a:rPr lang="en-US" sz="4000">
                <a:solidFill>
                  <a:srgbClr val="0000FF"/>
                </a:solidFill>
              </a:rPr>
              <a:t>Thank You for Listening</a:t>
            </a:r>
          </a:p>
        </p:txBody>
      </p:sp>
    </p:spTree>
  </p:cSld>
  <p:clrMapOvr>
    <a:masterClrMapping/>
  </p:clrMapOvr>
  <p:transition advTm="2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ctrTitle"/>
          </p:nvPr>
        </p:nvSpPr>
        <p:spPr>
          <a:xfrm>
            <a:off x="0" y="2362200"/>
            <a:ext cx="9144000" cy="781050"/>
          </a:xfrm>
        </p:spPr>
        <p:txBody>
          <a:bodyPr/>
          <a:lstStyle/>
          <a:p>
            <a:r>
              <a:rPr lang="ar-SA" sz="4800" b="1"/>
              <a:t>انضمام المملكة لمنظمة التجارة العالمية</a:t>
            </a:r>
            <a:endParaRPr lang="en-US" sz="4800" b="1"/>
          </a:p>
        </p:txBody>
      </p:sp>
      <p:sp>
        <p:nvSpPr>
          <p:cNvPr id="77827" name="Rectangle 3"/>
          <p:cNvSpPr>
            <a:spLocks noGrp="1" noChangeArrowheads="1"/>
          </p:cNvSpPr>
          <p:nvPr>
            <p:ph type="subTitle" idx="1"/>
          </p:nvPr>
        </p:nvSpPr>
        <p:spPr/>
        <p:txBody>
          <a:bodyPr/>
          <a:lstStyle/>
          <a:p>
            <a:pPr>
              <a:lnSpc>
                <a:spcPct val="80000"/>
              </a:lnSpc>
            </a:pPr>
            <a:r>
              <a:rPr lang="ar-SA" sz="1600"/>
              <a:t>صالح الزيد	رقم جامعي/ 222852</a:t>
            </a:r>
          </a:p>
          <a:p>
            <a:pPr>
              <a:lnSpc>
                <a:spcPct val="80000"/>
              </a:lnSpc>
            </a:pPr>
            <a:endParaRPr lang="ar-SA" sz="1600"/>
          </a:p>
          <a:p>
            <a:pPr>
              <a:lnSpc>
                <a:spcPct val="80000"/>
              </a:lnSpc>
            </a:pPr>
            <a:r>
              <a:rPr lang="ar-SA" sz="1600"/>
              <a:t>بإشراف الدكتور/ شافي الدامر</a:t>
            </a:r>
            <a:endParaRPr lang="en-US" sz="1600"/>
          </a:p>
        </p:txBody>
      </p:sp>
      <p:pic>
        <p:nvPicPr>
          <p:cNvPr id="77828" name="Picture 4" descr="WTOmap_currentstatus"/>
          <p:cNvPicPr>
            <a:picLocks noChangeAspect="1" noChangeArrowheads="1"/>
          </p:cNvPicPr>
          <p:nvPr/>
        </p:nvPicPr>
        <p:blipFill>
          <a:blip r:embed="rId2" cstate="print"/>
          <a:srcRect/>
          <a:stretch>
            <a:fillRect/>
          </a:stretch>
        </p:blipFill>
        <p:spPr bwMode="auto">
          <a:xfrm>
            <a:off x="0" y="838200"/>
            <a:ext cx="9144000" cy="5029200"/>
          </a:xfrm>
          <a:prstGeom prst="rect">
            <a:avLst/>
          </a:prstGeom>
          <a:noFill/>
          <a:ln w="28575">
            <a:solidFill>
              <a:srgbClr val="24486C"/>
            </a:solidFill>
            <a:miter lim="800000"/>
            <a:headEnd/>
            <a:tailEnd/>
          </a:ln>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ln>
            <a:solidFill>
              <a:schemeClr val="tx1"/>
            </a:solidFill>
          </a:ln>
        </p:spPr>
        <p:txBody>
          <a:bodyPr/>
          <a:lstStyle/>
          <a:p>
            <a:r>
              <a:rPr lang="en-ZA" b="1">
                <a:solidFill>
                  <a:srgbClr val="0000FF"/>
                </a:solidFill>
                <a:effectLst>
                  <a:outerShdw blurRad="38100" dist="38100" dir="2700000" algn="tl">
                    <a:srgbClr val="000000"/>
                  </a:outerShdw>
                </a:effectLst>
              </a:rPr>
              <a:t>What is the GATS</a:t>
            </a:r>
            <a:endParaRPr lang="en-US" b="1">
              <a:solidFill>
                <a:srgbClr val="0000FF"/>
              </a:solidFill>
              <a:effectLst>
                <a:outerShdw blurRad="38100" dist="38100" dir="2700000" algn="tl">
                  <a:srgbClr val="000000"/>
                </a:outerShdw>
              </a:effectLst>
            </a:endParaRPr>
          </a:p>
        </p:txBody>
      </p:sp>
      <p:sp>
        <p:nvSpPr>
          <p:cNvPr id="87043" name="Rectangle 3"/>
          <p:cNvSpPr>
            <a:spLocks noGrp="1" noChangeArrowheads="1"/>
          </p:cNvSpPr>
          <p:nvPr>
            <p:ph type="body" idx="1"/>
          </p:nvPr>
        </p:nvSpPr>
        <p:spPr>
          <a:xfrm>
            <a:off x="250825" y="1600200"/>
            <a:ext cx="8569325" cy="4997450"/>
          </a:xfrm>
        </p:spPr>
        <p:txBody>
          <a:bodyPr/>
          <a:lstStyle/>
          <a:p>
            <a:pPr algn="just">
              <a:lnSpc>
                <a:spcPct val="90000"/>
              </a:lnSpc>
            </a:pPr>
            <a:r>
              <a:rPr lang="en-US" sz="2800"/>
              <a:t>The General Agreement on Trade in Services (GATS) was negotiated under the Uruguay Round in the Context of single undertaking. </a:t>
            </a:r>
          </a:p>
          <a:p>
            <a:pPr algn="just">
              <a:lnSpc>
                <a:spcPct val="90000"/>
              </a:lnSpc>
            </a:pPr>
            <a:r>
              <a:rPr lang="en-US" sz="2800"/>
              <a:t>It lays down rules and disciplines covering multilateral international trade in services. </a:t>
            </a:r>
          </a:p>
          <a:p>
            <a:pPr algn="just">
              <a:lnSpc>
                <a:spcPct val="90000"/>
              </a:lnSpc>
            </a:pPr>
            <a:r>
              <a:rPr lang="en-US" sz="2800"/>
              <a:t>The Agreement came into effect in 1995 and is part and parcel of the WTO agreements. </a:t>
            </a:r>
          </a:p>
          <a:p>
            <a:pPr algn="just">
              <a:lnSpc>
                <a:spcPct val="90000"/>
              </a:lnSpc>
            </a:pPr>
            <a:r>
              <a:rPr lang="en-ZA" sz="2800"/>
              <a:t>The Agreement also provided in Artcle XIX a built in Agenda for further negotiations in Services.</a:t>
            </a:r>
          </a:p>
          <a:p>
            <a:pPr algn="just">
              <a:lnSpc>
                <a:spcPct val="90000"/>
              </a:lnSpc>
            </a:pPr>
            <a:r>
              <a:rPr lang="en-ZA" sz="2800"/>
              <a:t>Provides for Most favoured nation and national treatment</a:t>
            </a:r>
            <a:endParaRPr lang="en-US" sz="280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468313" y="260350"/>
            <a:ext cx="8229600" cy="655638"/>
          </a:xfrm>
          <a:ln>
            <a:solidFill>
              <a:schemeClr val="tx1"/>
            </a:solidFill>
          </a:ln>
        </p:spPr>
        <p:txBody>
          <a:bodyPr/>
          <a:lstStyle/>
          <a:p>
            <a:r>
              <a:rPr lang="en-US" sz="4800" b="1">
                <a:solidFill>
                  <a:srgbClr val="0000FF"/>
                </a:solidFill>
                <a:latin typeface="Franklin Gothic Book" pitchFamily="34" charset="0"/>
                <a:cs typeface="Times New Roman" pitchFamily="18" charset="0"/>
              </a:rPr>
              <a:t>What is a Service</a:t>
            </a:r>
          </a:p>
        </p:txBody>
      </p:sp>
      <p:sp>
        <p:nvSpPr>
          <p:cNvPr id="70659" name="Rectangle 3"/>
          <p:cNvSpPr>
            <a:spLocks noGrp="1" noChangeArrowheads="1"/>
          </p:cNvSpPr>
          <p:nvPr>
            <p:ph type="body" idx="1"/>
          </p:nvPr>
        </p:nvSpPr>
        <p:spPr>
          <a:xfrm>
            <a:off x="468313" y="981075"/>
            <a:ext cx="8424862" cy="5616575"/>
          </a:xfrm>
        </p:spPr>
        <p:txBody>
          <a:bodyPr/>
          <a:lstStyle/>
          <a:p>
            <a:pPr marL="660400" indent="-660400" algn="just">
              <a:lnSpc>
                <a:spcPct val="90000"/>
              </a:lnSpc>
              <a:buFont typeface="Wingdings" pitchFamily="2" charset="2"/>
              <a:buChar char="§"/>
            </a:pPr>
            <a:endParaRPr lang="en-US" sz="2800" dirty="0">
              <a:latin typeface="Franklin Gothic Book" pitchFamily="34" charset="0"/>
              <a:cs typeface="Times New Roman" pitchFamily="18" charset="0"/>
            </a:endParaRPr>
          </a:p>
          <a:p>
            <a:pPr marL="660400" indent="-660400" algn="just">
              <a:lnSpc>
                <a:spcPct val="90000"/>
              </a:lnSpc>
              <a:buFont typeface="Wingdings" pitchFamily="2" charset="2"/>
              <a:buChar char="§"/>
            </a:pPr>
            <a:r>
              <a:rPr lang="en-GB" dirty="0"/>
              <a:t>Service covers a wide range of economic </a:t>
            </a:r>
            <a:r>
              <a:rPr lang="en-GB" dirty="0" smtClean="0"/>
              <a:t>activities (about 80% form the international trade).</a:t>
            </a:r>
          </a:p>
          <a:p>
            <a:pPr marL="660400" indent="-660400" algn="just">
              <a:lnSpc>
                <a:spcPct val="90000"/>
              </a:lnSpc>
              <a:buFont typeface="Wingdings" pitchFamily="2" charset="2"/>
              <a:buChar char="§"/>
            </a:pPr>
            <a:r>
              <a:rPr lang="en-GB" dirty="0" smtClean="0"/>
              <a:t>In Palestine (60% form the GDP in 2012).</a:t>
            </a:r>
          </a:p>
          <a:p>
            <a:pPr marL="660400" indent="-660400" algn="just">
              <a:lnSpc>
                <a:spcPct val="90000"/>
              </a:lnSpc>
              <a:buFont typeface="Wingdings" pitchFamily="2" charset="2"/>
              <a:buChar char="§"/>
            </a:pPr>
            <a:r>
              <a:rPr lang="en-GB" dirty="0" smtClean="0"/>
              <a:t>Services are categorized into (12 main sectors).</a:t>
            </a:r>
          </a:p>
          <a:p>
            <a:pPr marL="660400" indent="-660400" algn="just">
              <a:lnSpc>
                <a:spcPct val="90000"/>
              </a:lnSpc>
              <a:buFont typeface="Wingdings" pitchFamily="2" charset="2"/>
              <a:buChar char="§"/>
            </a:pPr>
            <a:r>
              <a:rPr lang="en-GB" dirty="0" smtClean="0"/>
              <a:t>Those are subdivided </a:t>
            </a:r>
            <a:r>
              <a:rPr lang="en-GB" dirty="0"/>
              <a:t>155 sub-sectors.</a:t>
            </a:r>
            <a:r>
              <a:rPr lang="en-US" dirty="0"/>
              <a:t> </a:t>
            </a:r>
            <a:r>
              <a:rPr lang="en-US" sz="2800" dirty="0">
                <a:latin typeface="Franklin Gothic Book" pitchFamily="34" charset="0"/>
                <a:cs typeface="Times New Roman" pitchFamily="18" charset="0"/>
              </a:rPr>
              <a:t> </a:t>
            </a:r>
          </a:p>
          <a:p>
            <a:pPr marL="660400" indent="-660400" algn="just">
              <a:lnSpc>
                <a:spcPct val="90000"/>
              </a:lnSpc>
              <a:buFont typeface="Wingdings" pitchFamily="2" charset="2"/>
              <a:buChar char="§"/>
            </a:pPr>
            <a:r>
              <a:rPr lang="en-GB" dirty="0"/>
              <a:t>The twelve sectors include the following: </a:t>
            </a:r>
          </a:p>
          <a:p>
            <a:pPr marL="660400" indent="-660400"/>
            <a:r>
              <a:rPr lang="en-GB" dirty="0"/>
              <a:t>Business (including professional and computer) </a:t>
            </a:r>
            <a:r>
              <a:rPr lang="en-GB" dirty="0" smtClean="0"/>
              <a:t>services</a:t>
            </a:r>
            <a:endParaRPr lang="en-GB" dirty="0"/>
          </a:p>
          <a:p>
            <a:pPr marL="660400" indent="-660400"/>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468313" y="260350"/>
            <a:ext cx="8229600" cy="655638"/>
          </a:xfrm>
          <a:ln>
            <a:solidFill>
              <a:schemeClr val="tx1"/>
            </a:solidFill>
          </a:ln>
        </p:spPr>
        <p:txBody>
          <a:bodyPr/>
          <a:lstStyle/>
          <a:p>
            <a:r>
              <a:rPr lang="en-US" sz="4800" b="1" dirty="0">
                <a:solidFill>
                  <a:srgbClr val="0000FF"/>
                </a:solidFill>
                <a:latin typeface="Franklin Gothic Book" pitchFamily="34" charset="0"/>
                <a:cs typeface="Times New Roman" pitchFamily="18" charset="0"/>
              </a:rPr>
              <a:t>What is a </a:t>
            </a:r>
            <a:r>
              <a:rPr lang="en-US" sz="4800" b="1" dirty="0" smtClean="0">
                <a:solidFill>
                  <a:srgbClr val="0000FF"/>
                </a:solidFill>
                <a:latin typeface="Franklin Gothic Book" pitchFamily="34" charset="0"/>
                <a:cs typeface="Times New Roman" pitchFamily="18" charset="0"/>
              </a:rPr>
              <a:t>Service</a:t>
            </a:r>
            <a:endParaRPr lang="en-US" sz="4800" b="1" dirty="0">
              <a:solidFill>
                <a:srgbClr val="0000FF"/>
              </a:solidFill>
              <a:latin typeface="Franklin Gothic Book" pitchFamily="34" charset="0"/>
              <a:cs typeface="Times New Roman" pitchFamily="18" charset="0"/>
            </a:endParaRPr>
          </a:p>
        </p:txBody>
      </p:sp>
      <p:sp>
        <p:nvSpPr>
          <p:cNvPr id="71685" name="Text Box 5"/>
          <p:cNvSpPr txBox="1">
            <a:spLocks noChangeArrowheads="1"/>
          </p:cNvSpPr>
          <p:nvPr/>
        </p:nvSpPr>
        <p:spPr bwMode="auto">
          <a:xfrm>
            <a:off x="0" y="765175"/>
            <a:ext cx="8964613" cy="366713"/>
          </a:xfrm>
          <a:prstGeom prst="rect">
            <a:avLst/>
          </a:prstGeom>
          <a:noFill/>
          <a:ln w="9525">
            <a:noFill/>
            <a:miter lim="800000"/>
            <a:headEnd/>
            <a:tailEnd/>
          </a:ln>
          <a:effectLst/>
        </p:spPr>
        <p:txBody>
          <a:bodyPr>
            <a:spAutoFit/>
          </a:bodyPr>
          <a:lstStyle/>
          <a:p>
            <a:pPr>
              <a:spcBef>
                <a:spcPct val="50000"/>
              </a:spcBef>
            </a:pPr>
            <a:endParaRPr lang="en-GB"/>
          </a:p>
        </p:txBody>
      </p:sp>
      <p:sp>
        <p:nvSpPr>
          <p:cNvPr id="71686" name="Rectangle 6"/>
          <p:cNvSpPr>
            <a:spLocks noGrp="1" noChangeArrowheads="1"/>
          </p:cNvSpPr>
          <p:nvPr>
            <p:ph type="body" idx="1"/>
          </p:nvPr>
        </p:nvSpPr>
        <p:spPr>
          <a:xfrm>
            <a:off x="179388" y="908050"/>
            <a:ext cx="8713787" cy="5949950"/>
          </a:xfrm>
        </p:spPr>
        <p:txBody>
          <a:bodyPr/>
          <a:lstStyle/>
          <a:p>
            <a:pPr marL="660400" indent="-660400"/>
            <a:r>
              <a:rPr lang="en-GB" dirty="0" smtClean="0"/>
              <a:t>Communication services</a:t>
            </a:r>
          </a:p>
          <a:p>
            <a:pPr marL="660400" indent="-660400"/>
            <a:r>
              <a:rPr lang="en-GB" dirty="0" smtClean="0"/>
              <a:t>Constructional </a:t>
            </a:r>
            <a:r>
              <a:rPr lang="en-GB" dirty="0"/>
              <a:t>and engineering services</a:t>
            </a:r>
          </a:p>
          <a:p>
            <a:pPr marL="660400" indent="-660400"/>
            <a:r>
              <a:rPr lang="en-GB" dirty="0"/>
              <a:t>Distribution services</a:t>
            </a:r>
          </a:p>
          <a:p>
            <a:pPr marL="660400" indent="-660400"/>
            <a:r>
              <a:rPr lang="en-GB" dirty="0"/>
              <a:t>Education services</a:t>
            </a:r>
          </a:p>
          <a:p>
            <a:pPr marL="660400" indent="-660400"/>
            <a:r>
              <a:rPr lang="en-GB" dirty="0"/>
              <a:t>Environmental services</a:t>
            </a:r>
          </a:p>
          <a:p>
            <a:pPr marL="660400" indent="-660400"/>
            <a:r>
              <a:rPr lang="en-GB" dirty="0"/>
              <a:t>Financial (insurance and banking) services</a:t>
            </a:r>
          </a:p>
          <a:p>
            <a:pPr marL="660400" indent="-660400"/>
            <a:r>
              <a:rPr lang="en-GB" dirty="0"/>
              <a:t>Health services</a:t>
            </a:r>
          </a:p>
          <a:p>
            <a:pPr marL="660400" indent="-660400"/>
            <a:r>
              <a:rPr lang="en-GB" dirty="0"/>
              <a:t>Tourism and travel services</a:t>
            </a:r>
          </a:p>
          <a:p>
            <a:pPr marL="660400" indent="-660400"/>
            <a:r>
              <a:rPr lang="en-GB" dirty="0"/>
              <a:t>Recreational, cultural and sporting services</a:t>
            </a:r>
          </a:p>
          <a:p>
            <a:pPr marL="660400" indent="-660400"/>
            <a:r>
              <a:rPr lang="en-GB" dirty="0"/>
              <a:t>Transport </a:t>
            </a:r>
            <a:r>
              <a:rPr lang="en-GB" dirty="0" smtClean="0"/>
              <a:t>services</a:t>
            </a:r>
            <a:endParaRPr lang="en-GB"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468313" y="260350"/>
            <a:ext cx="8229600" cy="655638"/>
          </a:xfrm>
          <a:ln>
            <a:solidFill>
              <a:schemeClr val="tx1"/>
            </a:solidFill>
          </a:ln>
        </p:spPr>
        <p:txBody>
          <a:bodyPr/>
          <a:lstStyle/>
          <a:p>
            <a:r>
              <a:rPr lang="en-US" sz="3600" b="1">
                <a:solidFill>
                  <a:srgbClr val="0000FF"/>
                </a:solidFill>
                <a:latin typeface="Franklin Gothic Book" pitchFamily="34" charset="0"/>
                <a:cs typeface="Times New Roman" pitchFamily="18" charset="0"/>
              </a:rPr>
              <a:t>Difference Between Services and Goods</a:t>
            </a:r>
          </a:p>
        </p:txBody>
      </p:sp>
      <p:sp>
        <p:nvSpPr>
          <p:cNvPr id="72707" name="Text Box 3"/>
          <p:cNvSpPr txBox="1">
            <a:spLocks noChangeArrowheads="1"/>
          </p:cNvSpPr>
          <p:nvPr/>
        </p:nvSpPr>
        <p:spPr bwMode="auto">
          <a:xfrm>
            <a:off x="0" y="765175"/>
            <a:ext cx="8964613" cy="366713"/>
          </a:xfrm>
          <a:prstGeom prst="rect">
            <a:avLst/>
          </a:prstGeom>
          <a:noFill/>
          <a:ln w="9525">
            <a:noFill/>
            <a:miter lim="800000"/>
            <a:headEnd/>
            <a:tailEnd/>
          </a:ln>
          <a:effectLst/>
        </p:spPr>
        <p:txBody>
          <a:bodyPr>
            <a:spAutoFit/>
          </a:bodyPr>
          <a:lstStyle/>
          <a:p>
            <a:pPr>
              <a:spcBef>
                <a:spcPct val="50000"/>
              </a:spcBef>
            </a:pPr>
            <a:endParaRPr lang="en-GB"/>
          </a:p>
        </p:txBody>
      </p:sp>
      <p:sp>
        <p:nvSpPr>
          <p:cNvPr id="72708" name="Rectangle 4"/>
          <p:cNvSpPr>
            <a:spLocks noGrp="1" noChangeArrowheads="1"/>
          </p:cNvSpPr>
          <p:nvPr>
            <p:ph type="body" idx="1"/>
          </p:nvPr>
        </p:nvSpPr>
        <p:spPr>
          <a:xfrm>
            <a:off x="179388" y="908050"/>
            <a:ext cx="8713787" cy="5949950"/>
          </a:xfrm>
        </p:spPr>
        <p:txBody>
          <a:bodyPr/>
          <a:lstStyle/>
          <a:p>
            <a:pPr marL="660400" indent="-660400" algn="just">
              <a:lnSpc>
                <a:spcPct val="90000"/>
              </a:lnSpc>
            </a:pPr>
            <a:r>
              <a:rPr lang="en-GB" dirty="0"/>
              <a:t>Goods are tangible and visible while service are mainly intangible and invisible.</a:t>
            </a:r>
          </a:p>
          <a:p>
            <a:pPr marL="660400" indent="-660400" algn="just">
              <a:lnSpc>
                <a:spcPct val="90000"/>
              </a:lnSpc>
            </a:pPr>
            <a:r>
              <a:rPr lang="en-GB" dirty="0"/>
              <a:t>The economist stated that “anything sold in trade that could not be dropped on your foot” is a service. </a:t>
            </a:r>
          </a:p>
          <a:p>
            <a:pPr marL="660400" indent="-660400" algn="just">
              <a:lnSpc>
                <a:spcPct val="90000"/>
              </a:lnSpc>
            </a:pPr>
            <a:r>
              <a:rPr lang="en-GB" dirty="0"/>
              <a:t>There are also differences in modes in which the transactions are carried out. </a:t>
            </a:r>
          </a:p>
          <a:p>
            <a:pPr marL="660400" indent="-660400" algn="just">
              <a:lnSpc>
                <a:spcPct val="90000"/>
              </a:lnSpc>
            </a:pPr>
            <a:r>
              <a:rPr lang="en-GB" dirty="0"/>
              <a:t>International trade in goods involve physical movement of goods from one country to another for most international service transactions, the time and place of consumption cannot be separated.</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468313" y="260350"/>
            <a:ext cx="8229600" cy="655638"/>
          </a:xfrm>
          <a:ln>
            <a:solidFill>
              <a:schemeClr val="tx1"/>
            </a:solidFill>
          </a:ln>
        </p:spPr>
        <p:txBody>
          <a:bodyPr/>
          <a:lstStyle/>
          <a:p>
            <a:r>
              <a:rPr lang="en-US" b="1" dirty="0">
                <a:solidFill>
                  <a:srgbClr val="0000FF"/>
                </a:solidFill>
                <a:latin typeface="Franklin Gothic Book" pitchFamily="34" charset="0"/>
                <a:cs typeface="Times New Roman" pitchFamily="18" charset="0"/>
              </a:rPr>
              <a:t>Protection in the Service sectors</a:t>
            </a:r>
          </a:p>
        </p:txBody>
      </p:sp>
      <p:sp>
        <p:nvSpPr>
          <p:cNvPr id="75780" name="Rectangle 4"/>
          <p:cNvSpPr>
            <a:spLocks noGrp="1" noChangeArrowheads="1"/>
          </p:cNvSpPr>
          <p:nvPr>
            <p:ph type="body" idx="1"/>
          </p:nvPr>
        </p:nvSpPr>
        <p:spPr>
          <a:xfrm>
            <a:off x="179388" y="908050"/>
            <a:ext cx="8713787" cy="5949950"/>
          </a:xfrm>
        </p:spPr>
        <p:txBody>
          <a:bodyPr/>
          <a:lstStyle/>
          <a:p>
            <a:pPr marL="660400" indent="-660400" algn="just"/>
            <a:r>
              <a:rPr lang="en-US" dirty="0" smtClean="0"/>
              <a:t>Goods are protected </a:t>
            </a:r>
            <a:r>
              <a:rPr lang="en-US" dirty="0"/>
              <a:t>by tariffs. </a:t>
            </a:r>
          </a:p>
          <a:p>
            <a:pPr marL="660400" indent="-660400" algn="just"/>
            <a:r>
              <a:rPr lang="en-US" dirty="0"/>
              <a:t>As services are normally intangible protection cannot be provided through border measures. Services are normally protected through domestic regulations on FDI, and participation of foreign suppliers to domestic industries</a:t>
            </a:r>
            <a:r>
              <a:rPr lang="en-US" dirty="0" smtClean="0"/>
              <a:t>.</a:t>
            </a:r>
          </a:p>
          <a:p>
            <a:pPr marL="660400" indent="-660400" algn="just"/>
            <a:r>
              <a:rPr lang="en-US" dirty="0" smtClean="0"/>
              <a:t>Protection has two forms:</a:t>
            </a:r>
          </a:p>
          <a:p>
            <a:pPr marL="1076325" indent="-714375" algn="just"/>
            <a:r>
              <a:rPr lang="en-US" dirty="0" smtClean="0"/>
              <a:t>Cross border restrictions;</a:t>
            </a:r>
          </a:p>
          <a:p>
            <a:pPr marL="1076325" indent="-714375" algn="just"/>
            <a:r>
              <a:rPr lang="en-US" dirty="0" smtClean="0"/>
              <a:t>Discrimination between suppliers. </a:t>
            </a:r>
            <a:endParaRPr lang="en-US" dirty="0"/>
          </a:p>
          <a:p>
            <a:pPr marL="660400" indent="-660400" algn="just"/>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468313" y="260350"/>
            <a:ext cx="8229600" cy="655638"/>
          </a:xfrm>
          <a:ln>
            <a:solidFill>
              <a:schemeClr val="tx1"/>
            </a:solidFill>
          </a:ln>
        </p:spPr>
        <p:txBody>
          <a:bodyPr/>
          <a:lstStyle/>
          <a:p>
            <a:r>
              <a:rPr lang="en-US" sz="4800" b="1">
                <a:solidFill>
                  <a:srgbClr val="0000FF"/>
                </a:solidFill>
                <a:latin typeface="Franklin Gothic Book" pitchFamily="34" charset="0"/>
                <a:cs typeface="Times New Roman" pitchFamily="18" charset="0"/>
              </a:rPr>
              <a:t>Modes of Services Trade</a:t>
            </a:r>
          </a:p>
        </p:txBody>
      </p:sp>
      <p:sp>
        <p:nvSpPr>
          <p:cNvPr id="73731" name="Text Box 3"/>
          <p:cNvSpPr txBox="1">
            <a:spLocks noChangeArrowheads="1"/>
          </p:cNvSpPr>
          <p:nvPr/>
        </p:nvSpPr>
        <p:spPr bwMode="auto">
          <a:xfrm>
            <a:off x="0" y="765175"/>
            <a:ext cx="8964613" cy="366713"/>
          </a:xfrm>
          <a:prstGeom prst="rect">
            <a:avLst/>
          </a:prstGeom>
          <a:noFill/>
          <a:ln w="9525">
            <a:noFill/>
            <a:miter lim="800000"/>
            <a:headEnd/>
            <a:tailEnd/>
          </a:ln>
          <a:effectLst/>
        </p:spPr>
        <p:txBody>
          <a:bodyPr>
            <a:spAutoFit/>
          </a:bodyPr>
          <a:lstStyle/>
          <a:p>
            <a:pPr>
              <a:spcBef>
                <a:spcPct val="50000"/>
              </a:spcBef>
            </a:pPr>
            <a:endParaRPr lang="en-GB"/>
          </a:p>
        </p:txBody>
      </p:sp>
      <p:sp>
        <p:nvSpPr>
          <p:cNvPr id="73732" name="Rectangle 4"/>
          <p:cNvSpPr>
            <a:spLocks noGrp="1" noChangeArrowheads="1"/>
          </p:cNvSpPr>
          <p:nvPr>
            <p:ph type="body" idx="1"/>
          </p:nvPr>
        </p:nvSpPr>
        <p:spPr>
          <a:xfrm>
            <a:off x="179388" y="908050"/>
            <a:ext cx="8713787" cy="5949950"/>
          </a:xfrm>
        </p:spPr>
        <p:txBody>
          <a:bodyPr/>
          <a:lstStyle/>
          <a:p>
            <a:pPr marL="660400" indent="-660400" algn="just"/>
            <a:r>
              <a:rPr lang="en-US" sz="2800"/>
              <a:t>Services are traded internationally through one or a combination of the following modes:</a:t>
            </a:r>
          </a:p>
          <a:p>
            <a:pPr marL="660400" indent="-660400"/>
            <a:r>
              <a:rPr lang="en-GB" sz="2800"/>
              <a:t>Mode1: Cross-border supply. Similar to the traditional notion of “imports” for goods trade. Occurs when a service crosses a national border e.g. the purchase of insurance or computer software by a consumer from a producer located abroad.</a:t>
            </a:r>
          </a:p>
          <a:p>
            <a:pPr marL="660400" indent="-660400"/>
            <a:r>
              <a:rPr lang="en-GB" sz="2800"/>
              <a:t>Mode2: Consumption abroad. Services supplied in the territory of one country to the consumers of another e.g. tourism, education or health services.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468313" y="260350"/>
            <a:ext cx="8229600" cy="655638"/>
          </a:xfrm>
          <a:ln>
            <a:solidFill>
              <a:schemeClr val="tx1"/>
            </a:solidFill>
          </a:ln>
        </p:spPr>
        <p:txBody>
          <a:bodyPr/>
          <a:lstStyle/>
          <a:p>
            <a:r>
              <a:rPr lang="en-US" sz="3600" b="1">
                <a:solidFill>
                  <a:srgbClr val="0000FF"/>
                </a:solidFill>
                <a:latin typeface="Franklin Gothic Book" pitchFamily="34" charset="0"/>
                <a:cs typeface="Times New Roman" pitchFamily="18" charset="0"/>
              </a:rPr>
              <a:t>Modes of Services Trade Cont….</a:t>
            </a:r>
          </a:p>
        </p:txBody>
      </p:sp>
      <p:sp>
        <p:nvSpPr>
          <p:cNvPr id="74755" name="Text Box 3"/>
          <p:cNvSpPr txBox="1">
            <a:spLocks noChangeArrowheads="1"/>
          </p:cNvSpPr>
          <p:nvPr/>
        </p:nvSpPr>
        <p:spPr bwMode="auto">
          <a:xfrm>
            <a:off x="0" y="765175"/>
            <a:ext cx="8964613" cy="366713"/>
          </a:xfrm>
          <a:prstGeom prst="rect">
            <a:avLst/>
          </a:prstGeom>
          <a:noFill/>
          <a:ln w="9525">
            <a:noFill/>
            <a:miter lim="800000"/>
            <a:headEnd/>
            <a:tailEnd/>
          </a:ln>
          <a:effectLst/>
        </p:spPr>
        <p:txBody>
          <a:bodyPr>
            <a:spAutoFit/>
          </a:bodyPr>
          <a:lstStyle/>
          <a:p>
            <a:pPr>
              <a:spcBef>
                <a:spcPct val="50000"/>
              </a:spcBef>
            </a:pPr>
            <a:endParaRPr lang="en-GB"/>
          </a:p>
        </p:txBody>
      </p:sp>
      <p:sp>
        <p:nvSpPr>
          <p:cNvPr id="74756" name="Rectangle 4"/>
          <p:cNvSpPr>
            <a:spLocks noGrp="1" noChangeArrowheads="1"/>
          </p:cNvSpPr>
          <p:nvPr>
            <p:ph type="body" idx="1"/>
          </p:nvPr>
        </p:nvSpPr>
        <p:spPr>
          <a:xfrm>
            <a:off x="179388" y="908050"/>
            <a:ext cx="8713787" cy="5949950"/>
          </a:xfrm>
        </p:spPr>
        <p:txBody>
          <a:bodyPr/>
          <a:lstStyle/>
          <a:p>
            <a:pPr marL="660400" indent="-660400"/>
            <a:r>
              <a:rPr lang="en-GB"/>
              <a:t>Mode 3: Commercial presence. Services supplied through a foreign-owned company e.g. establishing a branch or a subsidiary company.</a:t>
            </a:r>
          </a:p>
          <a:p>
            <a:pPr marL="660400" indent="-660400"/>
            <a:r>
              <a:rPr lang="en-GB"/>
              <a:t>Mode 4: Temporary movement of natural persons to another country, in order to provide the service there.</a:t>
            </a:r>
          </a:p>
          <a:p>
            <a:pPr marL="660400" indent="-660400"/>
            <a:endParaRPr lang="en-US"/>
          </a:p>
          <a:p>
            <a:pPr marL="660400" indent="-660400" algn="just"/>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Curtain Call</Template>
  <TotalTime>4846</TotalTime>
  <Words>834</Words>
  <Application>Microsoft Office PowerPoint</Application>
  <PresentationFormat>On-screen Show (4:3)</PresentationFormat>
  <Paragraphs>75</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Default Design</vt:lpstr>
      <vt:lpstr>Slide 1</vt:lpstr>
      <vt:lpstr>انضمام المملكة لمنظمة التجارة العالمية</vt:lpstr>
      <vt:lpstr>What is the GATS</vt:lpstr>
      <vt:lpstr>What is a Service</vt:lpstr>
      <vt:lpstr>What is a Service</vt:lpstr>
      <vt:lpstr>Difference Between Services and Goods</vt:lpstr>
      <vt:lpstr>Protection in the Service sectors</vt:lpstr>
      <vt:lpstr>Modes of Services Trade</vt:lpstr>
      <vt:lpstr>Modes of Services Trade Cont….</vt:lpstr>
      <vt:lpstr>Scope of application</vt:lpstr>
      <vt:lpstr>Modes of Commitments</vt:lpstr>
      <vt:lpstr> Most Favoured Nation (MFN) </vt:lpstr>
      <vt:lpstr>Specific commitments</vt:lpstr>
      <vt:lpstr>Market access</vt:lpstr>
      <vt:lpstr>National Treatment</vt:lpstr>
      <vt:lpstr>Slide 16</vt:lpstr>
    </vt:vector>
  </TitlesOfParts>
  <Company>SEATINI</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can MPs protect Rights to Health in Trade Agreements, especially GATS, TRIPS and EPAs?</dc:title>
  <dc:creator>Aulline</dc:creator>
  <cp:lastModifiedBy>mdodeen</cp:lastModifiedBy>
  <cp:revision>43</cp:revision>
  <dcterms:created xsi:type="dcterms:W3CDTF">2008-07-22T14:22:41Z</dcterms:created>
  <dcterms:modified xsi:type="dcterms:W3CDTF">2013-04-23T08:46:04Z</dcterms:modified>
</cp:coreProperties>
</file>